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7.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8.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9.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0.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11.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82.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93.jpg" ContentType="image/jp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86" r:id="rId5"/>
    <p:sldMasterId id="2147483812" r:id="rId6"/>
    <p:sldMasterId id="2147483833" r:id="rId7"/>
    <p:sldMasterId id="2147483874" r:id="rId8"/>
    <p:sldMasterId id="2147483917" r:id="rId9"/>
    <p:sldMasterId id="2147483932" r:id="rId10"/>
    <p:sldMasterId id="2147483938" r:id="rId11"/>
    <p:sldMasterId id="2147483978" r:id="rId12"/>
  </p:sldMasterIdLst>
  <p:notesMasterIdLst>
    <p:notesMasterId r:id="rId86"/>
  </p:notesMasterIdLst>
  <p:sldIdLst>
    <p:sldId id="2076137761" r:id="rId13"/>
    <p:sldId id="2076137762" r:id="rId14"/>
    <p:sldId id="259" r:id="rId15"/>
    <p:sldId id="2076136817" r:id="rId16"/>
    <p:sldId id="2076137801" r:id="rId17"/>
    <p:sldId id="2076137802" r:id="rId18"/>
    <p:sldId id="2076137803" r:id="rId19"/>
    <p:sldId id="2076137812" r:id="rId20"/>
    <p:sldId id="10341" r:id="rId21"/>
    <p:sldId id="2076137813" r:id="rId22"/>
    <p:sldId id="10342" r:id="rId23"/>
    <p:sldId id="2076137804" r:id="rId24"/>
    <p:sldId id="2076137805" r:id="rId25"/>
    <p:sldId id="2076137806" r:id="rId26"/>
    <p:sldId id="2076137807" r:id="rId27"/>
    <p:sldId id="2076137808" r:id="rId28"/>
    <p:sldId id="10356" r:id="rId29"/>
    <p:sldId id="267" r:id="rId30"/>
    <p:sldId id="2076137810" r:id="rId31"/>
    <p:sldId id="2076137809" r:id="rId32"/>
    <p:sldId id="2076136435" r:id="rId33"/>
    <p:sldId id="2076136436" r:id="rId34"/>
    <p:sldId id="10350" r:id="rId35"/>
    <p:sldId id="3805" r:id="rId36"/>
    <p:sldId id="10348" r:id="rId37"/>
    <p:sldId id="10387" r:id="rId38"/>
    <p:sldId id="2076137814" r:id="rId39"/>
    <p:sldId id="10352" r:id="rId40"/>
    <p:sldId id="10351" r:id="rId41"/>
    <p:sldId id="2076137811" r:id="rId42"/>
    <p:sldId id="10339" r:id="rId43"/>
    <p:sldId id="2076137815" r:id="rId44"/>
    <p:sldId id="2076137816" r:id="rId45"/>
    <p:sldId id="2076137817" r:id="rId46"/>
    <p:sldId id="2076137818" r:id="rId47"/>
    <p:sldId id="2076137878" r:id="rId48"/>
    <p:sldId id="2076137888" r:id="rId49"/>
    <p:sldId id="2076137886" r:id="rId50"/>
    <p:sldId id="2076137887" r:id="rId51"/>
    <p:sldId id="2076137889" r:id="rId52"/>
    <p:sldId id="8749" r:id="rId53"/>
    <p:sldId id="3824" r:id="rId54"/>
    <p:sldId id="3825" r:id="rId55"/>
    <p:sldId id="2076136459" r:id="rId56"/>
    <p:sldId id="2076137275" r:id="rId57"/>
    <p:sldId id="8752" r:id="rId58"/>
    <p:sldId id="3829" r:id="rId59"/>
    <p:sldId id="8754" r:id="rId60"/>
    <p:sldId id="8755" r:id="rId61"/>
    <p:sldId id="8756" r:id="rId62"/>
    <p:sldId id="2076136451" r:id="rId63"/>
    <p:sldId id="2076136460" r:id="rId64"/>
    <p:sldId id="2076136440" r:id="rId65"/>
    <p:sldId id="2076136466" r:id="rId66"/>
    <p:sldId id="2076136442" r:id="rId67"/>
    <p:sldId id="2076137891" r:id="rId68"/>
    <p:sldId id="260" r:id="rId69"/>
    <p:sldId id="261" r:id="rId70"/>
    <p:sldId id="262" r:id="rId71"/>
    <p:sldId id="263" r:id="rId72"/>
    <p:sldId id="2076137779" r:id="rId73"/>
    <p:sldId id="265" r:id="rId74"/>
    <p:sldId id="2076137341" r:id="rId75"/>
    <p:sldId id="2076137342" r:id="rId76"/>
    <p:sldId id="2076137343" r:id="rId77"/>
    <p:sldId id="2076137344" r:id="rId78"/>
    <p:sldId id="2076137768" r:id="rId79"/>
    <p:sldId id="2427" r:id="rId80"/>
    <p:sldId id="2421" r:id="rId81"/>
    <p:sldId id="2076137892" r:id="rId82"/>
    <p:sldId id="2076137531" r:id="rId83"/>
    <p:sldId id="264" r:id="rId84"/>
    <p:sldId id="2076137778"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74088" autoAdjust="0"/>
  </p:normalViewPr>
  <p:slideViewPr>
    <p:cSldViewPr snapToGrid="0">
      <p:cViewPr varScale="1">
        <p:scale>
          <a:sx n="60" d="100"/>
          <a:sy n="60" d="100"/>
        </p:scale>
        <p:origin x="1421"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openxmlformats.org/officeDocument/2006/relationships/slide" Target="slides/slide64.xml"/><Relationship Id="rId84" Type="http://schemas.openxmlformats.org/officeDocument/2006/relationships/slide" Target="slides/slide72.xml"/><Relationship Id="rId89"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slide" Target="slides/slide67.xml"/><Relationship Id="rId87"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49.xml"/><Relationship Id="rId82" Type="http://schemas.openxmlformats.org/officeDocument/2006/relationships/slide" Target="slides/slide70.xml"/><Relationship Id="rId90" Type="http://schemas.openxmlformats.org/officeDocument/2006/relationships/tableStyles" Target="tableStyles.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14/05/2020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owerapps.microsoft.com/en-us/blog/establishing-an-environment-strategy-for-microsoft-power-platfor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office365/securitycompliance/turn-audit-log-search-on-or-off"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power-automate/ui-flows/run-ui-flow"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power-automate/ui-flows/setup"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power-automate/ui-flows/setup"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gb/data-integration/gateway/service-gateway-install"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power-platform/admin/control-environment-creatio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t>Default for people to get started, build apps for their teams</a:t>
            </a:r>
          </a:p>
          <a:p>
            <a:endParaRPr lang="en-GB" dirty="0"/>
          </a:p>
          <a:p>
            <a:r>
              <a:rPr lang="en-GB">
                <a:hlinkClick r:id="rId3"/>
              </a:rPr>
              <a:t>https://powerapps.microsoft.com/en-us/blog/establishing-an-environment-strategy-for-microsoft-power-platform/</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678358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12</a:t>
            </a:fld>
            <a:endParaRPr lang="en-GB"/>
          </a:p>
        </p:txBody>
      </p:sp>
    </p:spTree>
    <p:extLst>
      <p:ext uri="{BB962C8B-B14F-4D97-AF65-F5344CB8AC3E}">
        <p14:creationId xmlns:p14="http://schemas.microsoft.com/office/powerpoint/2010/main" val="3980776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5"/>
          </p:nvPr>
        </p:nvSpPr>
        <p:spPr/>
        <p:txBody>
          <a:bodyPr/>
          <a:lstStyle/>
          <a:p>
            <a:fld id="{72663D9C-1D7D-4FC0-B2CB-7774326D51DC}" type="slidenum">
              <a:rPr lang="en-GB" smtClean="0"/>
              <a:t>13</a:t>
            </a:fld>
            <a:endParaRPr lang="en-GB"/>
          </a:p>
        </p:txBody>
      </p:sp>
    </p:spTree>
    <p:extLst>
      <p:ext uri="{BB962C8B-B14F-4D97-AF65-F5344CB8AC3E}">
        <p14:creationId xmlns:p14="http://schemas.microsoft.com/office/powerpoint/2010/main" val="574054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pMopao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85339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5"/>
          </p:nvPr>
        </p:nvSpPr>
        <p:spPr/>
        <p:txBody>
          <a:bodyPr/>
          <a:lstStyle/>
          <a:p>
            <a:fld id="{72663D9C-1D7D-4FC0-B2CB-7774326D51DC}" type="slidenum">
              <a:rPr lang="en-GB" smtClean="0"/>
              <a:t>18</a:t>
            </a:fld>
            <a:endParaRPr lang="en-GB"/>
          </a:p>
        </p:txBody>
      </p:sp>
    </p:spTree>
    <p:extLst>
      <p:ext uri="{BB962C8B-B14F-4D97-AF65-F5344CB8AC3E}">
        <p14:creationId xmlns:p14="http://schemas.microsoft.com/office/powerpoint/2010/main" val="1098592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r>
              <a:rPr lang="en-US" sz="1500" dirty="0">
                <a:solidFill>
                  <a:schemeClr val="bg1"/>
                </a:solidFill>
              </a:rPr>
              <a:t>Default environment can also now have a CDS database</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19</a:t>
            </a:fld>
            <a:endParaRPr lang="en-GB"/>
          </a:p>
        </p:txBody>
      </p:sp>
    </p:spTree>
    <p:extLst>
      <p:ext uri="{BB962C8B-B14F-4D97-AF65-F5344CB8AC3E}">
        <p14:creationId xmlns:p14="http://schemas.microsoft.com/office/powerpoint/2010/main" val="1098106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9:17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92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2056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74177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a:solidFill>
                  <a:schemeClr val="tx1"/>
                </a:solidFill>
              </a:rPr>
              <a:t>All env admins and makers are migrated </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9:17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194191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3497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18237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78299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5/14/2020 9:17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839879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Applies to all environments that aren’t your managed environments </a:t>
            </a:r>
          </a:p>
          <a:p>
            <a:r>
              <a:rPr lang="en-US" dirty="0"/>
              <a:t>Put Office into business and Azure into non-business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5/14/2020 9:17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606920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5/14/2020 9:17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547883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9:17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0839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37</a:t>
            </a:fld>
            <a:endParaRPr lang="en-US"/>
          </a:p>
        </p:txBody>
      </p:sp>
    </p:spTree>
    <p:extLst>
      <p:ext uri="{BB962C8B-B14F-4D97-AF65-F5344CB8AC3E}">
        <p14:creationId xmlns:p14="http://schemas.microsoft.com/office/powerpoint/2010/main" val="1755059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38</a:t>
            </a:fld>
            <a:endParaRPr lang="en-US"/>
          </a:p>
        </p:txBody>
      </p:sp>
    </p:spTree>
    <p:extLst>
      <p:ext uri="{BB962C8B-B14F-4D97-AF65-F5344CB8AC3E}">
        <p14:creationId xmlns:p14="http://schemas.microsoft.com/office/powerpoint/2010/main" val="1062212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39</a:t>
            </a:fld>
            <a:endParaRPr lang="en-US"/>
          </a:p>
        </p:txBody>
      </p:sp>
    </p:spTree>
    <p:extLst>
      <p:ext uri="{BB962C8B-B14F-4D97-AF65-F5344CB8AC3E}">
        <p14:creationId xmlns:p14="http://schemas.microsoft.com/office/powerpoint/2010/main" val="2965651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9:17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527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are two types of audit logging that can be used to monitor activity in the platform.  Office 365 activity logging can be enabled to monitor activity such as creating resources and using resources like flows or canvas apps.  This can be used with out CDS being in an environment.  CDS audit can be configured to monitor user usage and modification of CDS entities.</a:t>
            </a:r>
          </a:p>
        </p:txBody>
      </p:sp>
      <p:sp>
        <p:nvSpPr>
          <p:cNvPr id="4" name="Slide Number Placeholder 3"/>
          <p:cNvSpPr>
            <a:spLocks noGrp="1"/>
          </p:cNvSpPr>
          <p:nvPr>
            <p:ph type="sldNum" sz="quarter" idx="5"/>
          </p:nvPr>
        </p:nvSpPr>
        <p:spPr/>
        <p:txBody>
          <a:bodyPr/>
          <a:lstStyle/>
          <a:p>
            <a:fld id="{8CEEC488-DFA6-44D4-AFB0-C242488D84E3}" type="slidenum">
              <a:rPr lang="en-US" smtClean="0"/>
              <a:t>41</a:t>
            </a:fld>
            <a:endParaRPr lang="en-US"/>
          </a:p>
        </p:txBody>
      </p:sp>
    </p:spTree>
    <p:extLst>
      <p:ext uri="{BB962C8B-B14F-4D97-AF65-F5344CB8AC3E}">
        <p14:creationId xmlns:p14="http://schemas.microsoft.com/office/powerpoint/2010/main" val="2261767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t>SIEM – Security Information and Event Management</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5/14/2020 9:17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816741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048233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25442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kern="1200">
                <a:solidFill>
                  <a:schemeClr val="tx1"/>
                </a:solidFill>
                <a:effectLst/>
                <a:latin typeface="Segoe UI" pitchFamily="34" charset="0"/>
                <a:ea typeface="Segoe UI" pitchFamily="34" charset="0"/>
                <a:cs typeface="Segoe UI" pitchFamily="34" charset="0"/>
                <a:hlinkClick r:id="rId3"/>
              </a:rPr>
              <a:t>https://docs.microsoft.com/en-us/office365/securitycompliance/turn-audit-log-search-on-or-off</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46</a:t>
            </a:fld>
            <a:endParaRPr lang="en-US"/>
          </a:p>
        </p:txBody>
      </p:sp>
    </p:spTree>
    <p:extLst>
      <p:ext uri="{BB962C8B-B14F-4D97-AF65-F5344CB8AC3E}">
        <p14:creationId xmlns:p14="http://schemas.microsoft.com/office/powerpoint/2010/main" val="929178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Segoe UI" pitchFamily="34" charset="0"/>
                <a:ea typeface="Segoe UI" pitchFamily="34" charset="0"/>
                <a:cs typeface="Segoe UI" pitchFamily="34" charset="0"/>
              </a:rPr>
              <a:t>You enable or disable auditing at the environment level by setting in the admin portal on the environment. However, for entities and attributes, you set a property value of the entity or attribute metadata.</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48</a:t>
            </a:fld>
            <a:endParaRPr lang="en-US"/>
          </a:p>
        </p:txBody>
      </p:sp>
    </p:spTree>
    <p:extLst>
      <p:ext uri="{BB962C8B-B14F-4D97-AF65-F5344CB8AC3E}">
        <p14:creationId xmlns:p14="http://schemas.microsoft.com/office/powerpoint/2010/main" val="27386374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Audit entities enables tracking of modifications to entity data to be tracked, this data is viewed in the context of the record in CDS</a:t>
            </a:r>
          </a:p>
          <a:p>
            <a:r>
              <a:rPr lang="en-US"/>
              <a:t>Audit user access and read access logs the data and it shows up in the Office 365 Security and Compliance center with other activity.</a:t>
            </a:r>
          </a:p>
        </p:txBody>
      </p:sp>
      <p:sp>
        <p:nvSpPr>
          <p:cNvPr id="4" name="Slide Number Placeholder 3"/>
          <p:cNvSpPr>
            <a:spLocks noGrp="1"/>
          </p:cNvSpPr>
          <p:nvPr>
            <p:ph type="sldNum" sz="quarter" idx="5"/>
          </p:nvPr>
        </p:nvSpPr>
        <p:spPr/>
        <p:txBody>
          <a:bodyPr/>
          <a:lstStyle/>
          <a:p>
            <a:fld id="{8CEEC488-DFA6-44D4-AFB0-C242488D84E3}" type="slidenum">
              <a:rPr lang="en-US" smtClean="0"/>
              <a:t>49</a:t>
            </a:fld>
            <a:endParaRPr lang="en-US"/>
          </a:p>
        </p:txBody>
      </p:sp>
    </p:spTree>
    <p:extLst>
      <p:ext uri="{BB962C8B-B14F-4D97-AF65-F5344CB8AC3E}">
        <p14:creationId xmlns:p14="http://schemas.microsoft.com/office/powerpoint/2010/main" val="32170718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must be done on classic solution explorer</a:t>
            </a:r>
          </a:p>
        </p:txBody>
      </p:sp>
      <p:sp>
        <p:nvSpPr>
          <p:cNvPr id="4" name="Slide Number Placeholder 3"/>
          <p:cNvSpPr>
            <a:spLocks noGrp="1"/>
          </p:cNvSpPr>
          <p:nvPr>
            <p:ph type="sldNum" sz="quarter" idx="5"/>
          </p:nvPr>
        </p:nvSpPr>
        <p:spPr/>
        <p:txBody>
          <a:bodyPr/>
          <a:lstStyle/>
          <a:p>
            <a:fld id="{8CEEC488-DFA6-44D4-AFB0-C242488D84E3}" type="slidenum">
              <a:rPr lang="en-US" smtClean="0"/>
              <a:t>50</a:t>
            </a:fld>
            <a:endParaRPr lang="en-US"/>
          </a:p>
        </p:txBody>
      </p:sp>
    </p:spTree>
    <p:extLst>
      <p:ext uri="{BB962C8B-B14F-4D97-AF65-F5344CB8AC3E}">
        <p14:creationId xmlns:p14="http://schemas.microsoft.com/office/powerpoint/2010/main" val="21760358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9:17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123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9:17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794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pitchFamily="34" charset="0"/>
                <a:ea typeface="Segoe UI" pitchFamily="34" charset="0"/>
                <a:cs typeface="Segoe UI" pitchFamily="34" charset="0"/>
              </a:rPr>
              <a:t>Usage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insights related to the types of flows that are in use. This includes Button, Scheduled and System Event flows, all broken down by the number of runs and the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Created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 into the different types of flows that have been created. This includes Button, Scheduled and System Event flows, all broken down by the number of runs and a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Errors</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insights into flows that may be experiencing issues. The errors will be broken down by error type so that you can look for common problems that may exist. This can kick off the discussion with the maker so they can look at the detail for the flow.</a:t>
            </a:r>
          </a:p>
          <a:p>
            <a:r>
              <a:rPr lang="en-US" sz="1200" b="1" i="0" u="none" strike="noStrike" kern="1200" dirty="0">
                <a:solidFill>
                  <a:schemeClr val="tx1"/>
                </a:solidFill>
                <a:effectLst/>
                <a:latin typeface="Segoe UI" pitchFamily="34" charset="0"/>
                <a:ea typeface="Segoe UI" pitchFamily="34" charset="0"/>
                <a:cs typeface="Segoe UI" pitchFamily="34" charset="0"/>
              </a:rPr>
              <a:t>Shared</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 into the flows that have been shared within an environment. Include information will be the type of flow including Button, Scheduled or System Events. </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55</a:t>
            </a:fld>
            <a:endParaRPr lang="en-US"/>
          </a:p>
        </p:txBody>
      </p:sp>
    </p:spTree>
    <p:extLst>
      <p:ext uri="{BB962C8B-B14F-4D97-AF65-F5344CB8AC3E}">
        <p14:creationId xmlns:p14="http://schemas.microsoft.com/office/powerpoint/2010/main" val="1037177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9:17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5056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04BCE3-215A-4331-A7A2-5513DF5F022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7403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https://docs.microsoft.com/en-us/power-automate/ui-flows/run-ui-flow</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04BCE3-215A-4331-A7A2-5513DF5F022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0878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https://docs.microsoft.com/en-us/power-automate/ui-flows/setup</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35095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https://docs.microsoft.com/en-us/power-automate/ui-flows/setup</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60913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https://docs.microsoft.com/en-gb/data-integration/gateway/service-gateway-install</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3590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67</a:t>
            </a:fld>
            <a:endParaRPr lang="en-GB"/>
          </a:p>
        </p:txBody>
      </p:sp>
    </p:spTree>
    <p:extLst>
      <p:ext uri="{BB962C8B-B14F-4D97-AF65-F5344CB8AC3E}">
        <p14:creationId xmlns:p14="http://schemas.microsoft.com/office/powerpoint/2010/main" val="16835760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5/14/2020 9:17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726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5/14/2020 9:17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320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6</a:t>
            </a:fld>
            <a:endParaRPr lang="en-GB"/>
          </a:p>
        </p:txBody>
      </p:sp>
    </p:spTree>
    <p:extLst>
      <p:ext uri="{BB962C8B-B14F-4D97-AF65-F5344CB8AC3E}">
        <p14:creationId xmlns:p14="http://schemas.microsoft.com/office/powerpoint/2010/main" val="25304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7</a:t>
            </a:fld>
            <a:endParaRPr lang="en-GB"/>
          </a:p>
        </p:txBody>
      </p:sp>
    </p:spTree>
    <p:extLst>
      <p:ext uri="{BB962C8B-B14F-4D97-AF65-F5344CB8AC3E}">
        <p14:creationId xmlns:p14="http://schemas.microsoft.com/office/powerpoint/2010/main" val="1203459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dirty="0">
                <a:solidFill>
                  <a:schemeClr val="tx1"/>
                </a:solidFill>
              </a:rPr>
              <a:t>For data residency concerns, </a:t>
            </a:r>
            <a:r>
              <a:rPr lang="en-US" sz="1200" dirty="0" err="1">
                <a:solidFill>
                  <a:schemeClr val="tx1"/>
                </a:solidFill>
              </a:rPr>
              <a:t>envs</a:t>
            </a:r>
            <a:r>
              <a:rPr lang="en-US" sz="1200" dirty="0">
                <a:solidFill>
                  <a:schemeClr val="tx1"/>
                </a:solidFill>
              </a:rPr>
              <a:t> are tied to geographic location </a:t>
            </a:r>
          </a:p>
          <a:p>
            <a:r>
              <a:rPr lang="en-US" sz="1200" dirty="0">
                <a:solidFill>
                  <a:schemeClr val="tx1"/>
                </a:solidFill>
              </a:rPr>
              <a:t>Every tenant has a default environment, created automatically. </a:t>
            </a:r>
          </a:p>
          <a:p>
            <a:r>
              <a:rPr lang="en-US" sz="1200" dirty="0">
                <a:solidFill>
                  <a:schemeClr val="tx1"/>
                </a:solidFill>
              </a:rPr>
              <a:t>Additional </a:t>
            </a:r>
            <a:r>
              <a:rPr lang="en-US" sz="1200" dirty="0" err="1">
                <a:solidFill>
                  <a:schemeClr val="tx1"/>
                </a:solidFill>
              </a:rPr>
              <a:t>envs</a:t>
            </a:r>
            <a:r>
              <a:rPr lang="en-US" sz="1200" dirty="0">
                <a:solidFill>
                  <a:schemeClr val="tx1"/>
                </a:solidFill>
              </a:rPr>
              <a:t> for DevOps, for permission reasons</a:t>
            </a:r>
          </a:p>
          <a:p>
            <a:r>
              <a:rPr lang="en-US" sz="1200" dirty="0">
                <a:solidFill>
                  <a:schemeClr val="tx1"/>
                </a:solidFill>
              </a:rPr>
              <a:t>Full control over who can create those environments </a:t>
            </a: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b="1" i="0" kern="1200">
                <a:solidFill>
                  <a:schemeClr val="tx1"/>
                </a:solidFill>
                <a:effectLst/>
                <a:latin typeface="Segoe UI" pitchFamily="34" charset="0"/>
                <a:ea typeface="Segoe UI" pitchFamily="34" charset="0"/>
                <a:cs typeface="Segoe UI" pitchFamily="34" charset="0"/>
              </a:rPr>
              <a:t>Control who can create and manage environments in the Power Platform Admin center: </a:t>
            </a:r>
            <a:r>
              <a:rPr lang="en-US">
                <a:hlinkClick r:id="rId3"/>
              </a:rPr>
              <a:t>https</a:t>
            </a:r>
            <a:r>
              <a:rPr lang="en-US" dirty="0">
                <a:hlinkClick r:id="rId3"/>
              </a:rPr>
              <a:t>://docs.microsoft.com/en-us/power-platform/admin/control-environment-creation</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sz="1200" dirty="0">
              <a:solidFill>
                <a:schemeClr val="bg1"/>
              </a:solidFill>
            </a:endParaRP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dirty="0">
                <a:solidFill>
                  <a:schemeClr val="bg1"/>
                </a:solidFill>
              </a:rPr>
              <a:t>Developer environment is created whenever a user signs-up for the PowerApps community plan - </a:t>
            </a:r>
            <a:r>
              <a:rPr lang="en-US" sz="1200" dirty="0">
                <a:solidFill>
                  <a:schemeClr val="bg1"/>
                </a:solidFill>
                <a:hlinkClick r:id="rId3"/>
              </a:rPr>
              <a:t>http://aka.ms/powerappcommunityplan</a:t>
            </a:r>
            <a:r>
              <a:rPr lang="en-US" sz="1200" dirty="0">
                <a:solidFill>
                  <a:schemeClr val="bg1"/>
                </a:solidFill>
              </a:rPr>
              <a:t>, can’t restrict unless with service ticket</a:t>
            </a:r>
          </a:p>
          <a:p>
            <a:r>
              <a:rPr lang="en-US" sz="1200" dirty="0">
                <a:solidFill>
                  <a:schemeClr val="bg1"/>
                </a:solidFill>
              </a:rPr>
              <a:t>Production environments can be created by any licensed user as long as there is 1GB of remaining storage capacity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715209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5.xml"/><Relationship Id="rId4" Type="http://schemas.openxmlformats.org/officeDocument/2006/relationships/image" Target="../media/image35.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5.xml"/><Relationship Id="rId4" Type="http://schemas.openxmlformats.org/officeDocument/2006/relationships/image" Target="../media/image3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6.xml"/><Relationship Id="rId4" Type="http://schemas.openxmlformats.org/officeDocument/2006/relationships/image" Target="../media/image41.pn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8.jpe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jpe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7.xml"/><Relationship Id="rId4" Type="http://schemas.openxmlformats.org/officeDocument/2006/relationships/image" Target="../media/image54.jpe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7.xml"/><Relationship Id="rId4" Type="http://schemas.openxmlformats.org/officeDocument/2006/relationships/image" Target="../media/image61.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7.xml"/><Relationship Id="rId4" Type="http://schemas.openxmlformats.org/officeDocument/2006/relationships/image" Target="../media/image61.jpeg"/></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jpe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8.jp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9.jp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Master" Target="../slideMasters/slideMaster8.xml"/><Relationship Id="rId4" Type="http://schemas.openxmlformats.org/officeDocument/2006/relationships/image" Target="../media/image72.jp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8.xml"/><Relationship Id="rId4" Type="http://schemas.openxmlformats.org/officeDocument/2006/relationships/image" Target="../media/image26.jpg"/></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9.jpe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3.xml"/><Relationship Id="rId4" Type="http://schemas.openxmlformats.org/officeDocument/2006/relationships/image" Target="../media/image26.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emf"/><Relationship Id="rId1" Type="http://schemas.openxmlformats.org/officeDocument/2006/relationships/slideMaster" Target="../slideMasters/slideMaster5.xml"/><Relationship Id="rId5" Type="http://schemas.openxmlformats.org/officeDocument/2006/relationships/image" Target="../media/image32.png"/><Relationship Id="rId4" Type="http://schemas.openxmlformats.org/officeDocument/2006/relationships/image" Target="../media/image31.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2985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3321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74082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4179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51248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51180507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801814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48475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0365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3965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9724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71735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434478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438688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63729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6" cy="3355848"/>
          </a:xfrm>
        </p:spPr>
        <p:txBody>
          <a:bodyPr anchor="b">
            <a:normAutofit/>
          </a:bodyPr>
          <a:lstStyle>
            <a:lvl1pPr>
              <a:lnSpc>
                <a:spcPct val="80000"/>
              </a:lnSpc>
              <a:defRPr sz="8798"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4A3A5-AEC3-4D3C-B23F-33D3C8F09335}" type="datetimeFigureOut">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01990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65685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76331710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946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5/14/2020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9358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5/14/2020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66277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0663387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14-05-2020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57034791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14-05-2020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71681538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14-05-2020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2333452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14-05-2020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82752298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14-05-2020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90648268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14-05-2020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221775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14-05-2020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6639837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14-05-2020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804878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14-05-2020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117801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14-05-2020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3586365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145845430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2968074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61882035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351552919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030809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134344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1171398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81152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050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96077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gradFill>
                  <a:gsLst>
                    <a:gs pos="83000">
                      <a:schemeClr val="accent4"/>
                    </a:gs>
                    <a:gs pos="99000">
                      <a:schemeClr val="accent4"/>
                    </a:gs>
                  </a:gsLst>
                  <a:lin ang="5400000" scaled="1"/>
                </a:gradFill>
              </a:defRPr>
            </a:lvl1pPr>
          </a:lstStyle>
          <a:p>
            <a:r>
              <a:rPr lang="en-US" dirty="0"/>
              <a:t>Dynamics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4034311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gradFill>
                  <a:gsLst>
                    <a:gs pos="83000">
                      <a:schemeClr val="accent5"/>
                    </a:gs>
                    <a:gs pos="99000">
                      <a:schemeClr val="accent5"/>
                    </a:gs>
                  </a:gsLst>
                  <a:lin ang="5400000" scaled="1"/>
                </a:gradFill>
              </a:defRPr>
            </a:lvl1pPr>
          </a:lstStyle>
          <a:p>
            <a:r>
              <a:rPr lang="en-US" dirty="0"/>
              <a:t>Dynamics 365</a:t>
            </a:r>
            <a:br>
              <a:rPr lang="en-US" dirty="0"/>
            </a:br>
            <a:r>
              <a:rPr lang="en-US" dirty="0"/>
              <a:t>title or event name</a:t>
            </a:r>
          </a:p>
        </p:txBody>
      </p:sp>
    </p:spTree>
    <p:extLst>
      <p:ext uri="{BB962C8B-B14F-4D97-AF65-F5344CB8AC3E}">
        <p14:creationId xmlns:p14="http://schemas.microsoft.com/office/powerpoint/2010/main" val="3858588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48F22B63-96A6-4D37-9236-F3FB7E891DD8}"/>
              </a:ext>
            </a:extLst>
          </p:cNvPr>
          <p:cNvSpPr>
            <a:spLocks noGrp="1"/>
          </p:cNvSpPr>
          <p:nvPr>
            <p:ph type="pic" sz="quarter" idx="16" hasCustomPrompt="1"/>
          </p:nvPr>
        </p:nvSpPr>
        <p:spPr>
          <a:xfrm>
            <a:off x="0" y="0"/>
            <a:ext cx="12192000"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dirty="0"/>
              <a:t>Place Image Here</a:t>
            </a:r>
          </a:p>
        </p:txBody>
      </p:sp>
      <p:sp>
        <p:nvSpPr>
          <p:cNvPr id="12" name="Rectangle 11">
            <a:extLst>
              <a:ext uri="{FF2B5EF4-FFF2-40B4-BE49-F238E27FC236}">
                <a16:creationId xmlns:a16="http://schemas.microsoft.com/office/drawing/2014/main" id="{6D53DC01-DA51-40A3-A619-285C41DC9FE6}"/>
              </a:ext>
            </a:extLst>
          </p:cNvPr>
          <p:cNvSpPr/>
          <p:nvPr userDrawn="1"/>
        </p:nvSpPr>
        <p:spPr bwMode="auto">
          <a:xfrm>
            <a:off x="2" y="0"/>
            <a:ext cx="11917751" cy="6858000"/>
          </a:xfrm>
          <a:prstGeom prst="rect">
            <a:avLst/>
          </a:prstGeom>
          <a:gradFill flip="none" rotWithShape="1">
            <a:gsLst>
              <a:gs pos="0">
                <a:srgbClr val="000000">
                  <a:alpha val="72000"/>
                </a:srgbClr>
              </a:gs>
              <a:gs pos="53000">
                <a:srgbClr val="000000">
                  <a:alpha val="40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gradFill>
                  <a:gsLst>
                    <a:gs pos="83000">
                      <a:schemeClr val="bg2"/>
                    </a:gs>
                    <a:gs pos="99000">
                      <a:schemeClr val="bg2"/>
                    </a:gs>
                  </a:gsLst>
                  <a:lin ang="5400000" scaled="1"/>
                </a:gradFill>
              </a:defRPr>
            </a:lvl1pPr>
          </a:lstStyle>
          <a:p>
            <a:r>
              <a:rPr lang="en-US" dirty="0"/>
              <a:t>Dynamics 365</a:t>
            </a:r>
            <a:br>
              <a:rPr lang="en-US" dirty="0"/>
            </a:br>
            <a:r>
              <a:rPr lang="en-US" dirty="0"/>
              <a:t>title or event name</a:t>
            </a:r>
          </a:p>
        </p:txBody>
      </p:sp>
    </p:spTree>
    <p:extLst>
      <p:ext uri="{BB962C8B-B14F-4D97-AF65-F5344CB8AC3E}">
        <p14:creationId xmlns:p14="http://schemas.microsoft.com/office/powerpoint/2010/main" val="3721403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7997"/>
          </a:xfrm>
          <a:prstGeom prst="rect">
            <a:avLst/>
          </a:prstGeom>
        </p:spPr>
      </p:pic>
      <p:sp>
        <p:nvSpPr>
          <p:cNvPr id="10" name="Rectangle 9">
            <a:extLst>
              <a:ext uri="{FF2B5EF4-FFF2-40B4-BE49-F238E27FC236}">
                <a16:creationId xmlns:a16="http://schemas.microsoft.com/office/drawing/2014/main" id="{571001B1-9B94-41D9-8D56-1A4499C9E799}"/>
              </a:ext>
            </a:extLst>
          </p:cNvPr>
          <p:cNvSpPr/>
          <p:nvPr userDrawn="1"/>
        </p:nvSpPr>
        <p:spPr bwMode="auto">
          <a:xfrm>
            <a:off x="1" y="0"/>
            <a:ext cx="12180047" cy="6858000"/>
          </a:xfrm>
          <a:prstGeom prst="rect">
            <a:avLst/>
          </a:prstGeom>
          <a:gradFill flip="none" rotWithShape="1">
            <a:gsLst>
              <a:gs pos="0">
                <a:srgbClr val="000000">
                  <a:alpha val="72000"/>
                </a:srgbClr>
              </a:gs>
              <a:gs pos="53000">
                <a:srgbClr val="000000">
                  <a:alpha val="40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gradFill>
                  <a:gsLst>
                    <a:gs pos="83000">
                      <a:schemeClr val="bg2"/>
                    </a:gs>
                    <a:gs pos="99000">
                      <a:schemeClr val="bg2"/>
                    </a:gs>
                  </a:gsLst>
                  <a:lin ang="5400000" scaled="1"/>
                </a:gradFill>
              </a:defRPr>
            </a:lvl1pPr>
          </a:lstStyle>
          <a:p>
            <a:r>
              <a:rPr lang="en-US" dirty="0"/>
              <a:t>Dynamics 365</a:t>
            </a:r>
            <a:br>
              <a:rPr lang="en-US" dirty="0"/>
            </a:br>
            <a:r>
              <a:rPr lang="en-US" dirty="0"/>
              <a:t>title or event name</a:t>
            </a:r>
          </a:p>
        </p:txBody>
      </p:sp>
    </p:spTree>
    <p:extLst>
      <p:ext uri="{BB962C8B-B14F-4D97-AF65-F5344CB8AC3E}">
        <p14:creationId xmlns:p14="http://schemas.microsoft.com/office/powerpoint/2010/main" val="3141747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dirty="0"/>
              <a:t>Place Image Here</a:t>
            </a:r>
          </a:p>
        </p:txBody>
      </p:sp>
      <p:sp>
        <p:nvSpPr>
          <p:cNvPr id="12" name="Rectangle 11">
            <a:extLst>
              <a:ext uri="{FF2B5EF4-FFF2-40B4-BE49-F238E27FC236}">
                <a16:creationId xmlns:a16="http://schemas.microsoft.com/office/drawing/2014/main" id="{16216E9A-D66A-41B3-A554-49B5262CBF2A}"/>
              </a:ext>
            </a:extLst>
          </p:cNvPr>
          <p:cNvSpPr/>
          <p:nvPr userDrawn="1"/>
        </p:nvSpPr>
        <p:spPr bwMode="auto">
          <a:xfrm>
            <a:off x="4067091" y="0"/>
            <a:ext cx="8124909" cy="6858000"/>
          </a:xfrm>
          <a:prstGeom prst="rect">
            <a:avLst/>
          </a:prstGeom>
          <a:gradFill flip="none" rotWithShape="1">
            <a:gsLst>
              <a:gs pos="0">
                <a:srgbClr val="000000">
                  <a:alpha val="72000"/>
                </a:srgbClr>
              </a:gs>
              <a:gs pos="17000">
                <a:srgbClr val="000000">
                  <a:alpha val="40000"/>
                </a:srgbClr>
              </a:gs>
              <a:gs pos="80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1000">
                      <a:schemeClr val="accent5"/>
                    </a:gs>
                    <a:gs pos="100000">
                      <a:schemeClr val="accent5"/>
                    </a:gs>
                  </a:gsLst>
                  <a:lin ang="5400000" scaled="1"/>
                </a:gradFill>
              </a:defRPr>
            </a:lvl1pPr>
          </a:lstStyle>
          <a:p>
            <a:r>
              <a:rPr lang="en-US" dirty="0"/>
              <a:t>Dynamics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a:defRPr sz="1765">
                <a:gradFill>
                  <a:gsLst>
                    <a:gs pos="0">
                      <a:schemeClr val="bg1"/>
                    </a:gs>
                    <a:gs pos="100000">
                      <a:schemeClr val="bg1"/>
                    </a:gs>
                  </a:gsLst>
                  <a:lin ang="5400000" scaled="1"/>
                </a:gradFill>
              </a:defRPr>
            </a:lvl1pPr>
            <a:lvl2pPr>
              <a:defRPr sz="1765">
                <a:gradFill>
                  <a:gsLst>
                    <a:gs pos="0">
                      <a:schemeClr val="bg1"/>
                    </a:gs>
                    <a:gs pos="100000">
                      <a:schemeClr val="bg1"/>
                    </a:gs>
                  </a:gsLst>
                  <a:lin ang="5400000" scaled="1"/>
                </a:gradFill>
              </a:defRPr>
            </a:lvl2pPr>
            <a:lvl3pPr>
              <a:defRPr sz="1372"/>
            </a:lvl3pPr>
            <a:lvl4pPr>
              <a:defRPr sz="1372"/>
            </a:lvl4pPr>
            <a:lvl5pPr>
              <a:defRPr sz="1029"/>
            </a:lvl5pPr>
          </a:lstStyle>
          <a:p>
            <a:pPr lvl="0"/>
            <a:r>
              <a:rPr lang="en-US" dirty="0"/>
              <a:t>Author name</a:t>
            </a:r>
          </a:p>
          <a:p>
            <a:pPr lvl="1"/>
            <a:r>
              <a:rPr lang="en-US" dirty="0"/>
              <a:t>Date</a:t>
            </a:r>
          </a:p>
        </p:txBody>
      </p:sp>
      <p:pic>
        <p:nvPicPr>
          <p:cNvPr id="10" name="Picture 9">
            <a:extLst>
              <a:ext uri="{FF2B5EF4-FFF2-40B4-BE49-F238E27FC236}">
                <a16:creationId xmlns:a16="http://schemas.microsoft.com/office/drawing/2014/main" id="{CFDCD171-AAD7-4214-8FA7-77BA08A837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878512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Title Slide 4">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dirty="0"/>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1000">
                      <a:schemeClr val="accent5"/>
                    </a:gs>
                    <a:gs pos="100000">
                      <a:schemeClr val="accent5"/>
                    </a:gs>
                  </a:gsLst>
                  <a:lin ang="5400000" scaled="1"/>
                </a:gradFill>
              </a:defRPr>
            </a:lvl1pPr>
          </a:lstStyle>
          <a:p>
            <a:r>
              <a:rPr lang="en-US" dirty="0"/>
              <a:t>Dynamics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a:defRPr sz="1765">
                <a:gradFill>
                  <a:gsLst>
                    <a:gs pos="0">
                      <a:schemeClr val="bg1"/>
                    </a:gs>
                    <a:gs pos="100000">
                      <a:schemeClr val="bg1"/>
                    </a:gs>
                  </a:gsLst>
                  <a:lin ang="5400000" scaled="1"/>
                </a:gradFill>
              </a:defRPr>
            </a:lvl1pPr>
            <a:lvl2pPr>
              <a:defRPr sz="1765">
                <a:gradFill>
                  <a:gsLst>
                    <a:gs pos="0">
                      <a:schemeClr val="bg1"/>
                    </a:gs>
                    <a:gs pos="100000">
                      <a:schemeClr val="bg1"/>
                    </a:gs>
                  </a:gsLst>
                  <a:lin ang="5400000" scaled="1"/>
                </a:gradFill>
              </a:defRPr>
            </a:lvl2pPr>
            <a:lvl3pPr>
              <a:defRPr sz="1372"/>
            </a:lvl3pPr>
            <a:lvl4pPr>
              <a:defRPr sz="1372"/>
            </a:lvl4pPr>
            <a:lvl5pPr>
              <a:defRPr sz="1029"/>
            </a:lvl5pPr>
          </a:lstStyle>
          <a:p>
            <a:pPr lvl="0"/>
            <a:r>
              <a:rPr lang="en-US" dirty="0"/>
              <a:t>Author name</a:t>
            </a:r>
          </a:p>
          <a:p>
            <a:pPr lvl="1"/>
            <a:r>
              <a:rPr lang="en-US" dirty="0"/>
              <a:t>Date</a:t>
            </a:r>
          </a:p>
        </p:txBody>
      </p:sp>
      <p:pic>
        <p:nvPicPr>
          <p:cNvPr id="10" name="Picture 9">
            <a:extLst>
              <a:ext uri="{FF2B5EF4-FFF2-40B4-BE49-F238E27FC236}">
                <a16:creationId xmlns:a16="http://schemas.microsoft.com/office/drawing/2014/main" id="{CFDCD171-AAD7-4214-8FA7-77BA08A837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1064420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100000">
                      <a:schemeClr val="tx2"/>
                    </a:gs>
                  </a:gsLst>
                  <a:lin ang="5400000" scaled="1"/>
                </a:gradFill>
              </a:defRPr>
            </a:lvl1pPr>
          </a:lstStyle>
          <a:p>
            <a:r>
              <a:rPr lang="en-US" dirty="0"/>
              <a:t>Dynamics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87771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100000">
                      <a:schemeClr val="tx2"/>
                    </a:gs>
                  </a:gsLst>
                  <a:lin ang="5400000" scaled="1"/>
                </a:gradFill>
              </a:defRPr>
            </a:lvl1pPr>
          </a:lstStyle>
          <a:p>
            <a:r>
              <a:rPr lang="en-US" dirty="0"/>
              <a:t>Dynamics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1190922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tx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lgn="l" defTabSz="914367" rtl="0" eaLnBrk="1" latinLnBrk="0" hangingPunct="1">
              <a:lnSpc>
                <a:spcPct val="90000"/>
              </a:lnSpc>
              <a:spcBef>
                <a:spcPct val="0"/>
              </a:spcBef>
              <a:buNone/>
              <a:defRPr lang="en-US" sz="3137" b="0" strike="noStrike" kern="1200" cap="none" spc="-49" baseline="0" dirty="0">
                <a:ln w="3175">
                  <a:noFill/>
                </a:ln>
                <a:gradFill>
                  <a:gsLst>
                    <a:gs pos="1000">
                      <a:schemeClr val="accent5"/>
                    </a:gs>
                    <a:gs pos="100000">
                      <a:schemeClr val="accent5"/>
                    </a:gs>
                  </a:gsLst>
                  <a:lin ang="5400000" scaled="1"/>
                </a:gradFill>
                <a:effectLst/>
                <a:latin typeface="+mj-lt"/>
                <a:ea typeface="+mn-ea"/>
                <a:cs typeface="Segoe UI" pitchFamily="34" charset="0"/>
              </a:defRPr>
            </a:lvl1pPr>
          </a:lstStyle>
          <a:p>
            <a:r>
              <a:rPr lang="en-US" dirty="0"/>
              <a:t>Dynamics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gradFill>
                  <a:gsLst>
                    <a:gs pos="0">
                      <a:schemeClr val="bg1"/>
                    </a:gs>
                    <a:gs pos="100000">
                      <a:schemeClr val="bg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gradFill>
                  <a:gsLst>
                    <a:gs pos="0">
                      <a:schemeClr val="bg1"/>
                    </a:gs>
                    <a:gs pos="100000">
                      <a:schemeClr val="bg1"/>
                    </a:gs>
                  </a:gsLst>
                  <a:lin ang="5400000" scaled="1"/>
                </a:gradFill>
                <a:latin typeface="+mn-lt"/>
                <a:ea typeface="+mn-ea"/>
                <a:cs typeface="+mn-cs"/>
              </a:defRPr>
            </a:lvl2pPr>
            <a:lvl3pPr>
              <a:defRPr sz="1372"/>
            </a:lvl3pPr>
            <a:lvl4pPr>
              <a:defRPr sz="1372"/>
            </a:lvl4pPr>
            <a:lvl5pPr>
              <a:defRPr sz="1029"/>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772F027F-4AF8-444C-9BC7-4C42605912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2999809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descr="A close up of a logo&#10;&#10;Description automatically generated">
            <a:extLst>
              <a:ext uri="{FF2B5EF4-FFF2-40B4-BE49-F238E27FC236}">
                <a16:creationId xmlns:a16="http://schemas.microsoft.com/office/drawing/2014/main" id="{55CCC642-EC10-438F-957C-A763C0CA6E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870" y="296838"/>
            <a:ext cx="3722259" cy="3722259"/>
          </a:xfrm>
          <a:prstGeom prst="rect">
            <a:avLst/>
          </a:prstGeom>
        </p:spPr>
      </p:pic>
    </p:spTree>
    <p:extLst>
      <p:ext uri="{BB962C8B-B14F-4D97-AF65-F5344CB8AC3E}">
        <p14:creationId xmlns:p14="http://schemas.microsoft.com/office/powerpoint/2010/main" val="2456920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99000">
                      <a:schemeClr val="tx2"/>
                    </a:gs>
                  </a:gsLst>
                  <a:lin ang="5400000" scaled="1"/>
                </a:gradFill>
              </a:defRPr>
            </a:lvl1pPr>
          </a:lstStyle>
          <a:p>
            <a:r>
              <a:rPr lang="en-US" dirty="0"/>
              <a:t>Dynamics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1249673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252184682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dirty="0"/>
              <a:t>Small caption: Segoe UI Bold 10/12</a:t>
            </a:r>
          </a:p>
          <a:p>
            <a:pPr lvl="1"/>
            <a:r>
              <a:rPr lang="en-US" dirty="0"/>
              <a:t>Small caption Segoe Regular 10/12</a:t>
            </a:r>
          </a:p>
        </p:txBody>
      </p:sp>
    </p:spTree>
    <p:extLst>
      <p:ext uri="{BB962C8B-B14F-4D97-AF65-F5344CB8AC3E}">
        <p14:creationId xmlns:p14="http://schemas.microsoft.com/office/powerpoint/2010/main" val="34699679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4158800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Tree>
    <p:extLst>
      <p:ext uri="{BB962C8B-B14F-4D97-AF65-F5344CB8AC3E}">
        <p14:creationId xmlns:p14="http://schemas.microsoft.com/office/powerpoint/2010/main" val="37162853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gradFill>
                  <a:gsLst>
                    <a:gs pos="83000">
                      <a:schemeClr val="tx1"/>
                    </a:gs>
                    <a:gs pos="99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err="1">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56798225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Tree>
    <p:extLst>
      <p:ext uri="{BB962C8B-B14F-4D97-AF65-F5344CB8AC3E}">
        <p14:creationId xmlns:p14="http://schemas.microsoft.com/office/powerpoint/2010/main" val="50115362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dirty="0"/>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03953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dirty="0"/>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69199"/>
          </a:xfrm>
        </p:spPr>
        <p:txBody>
          <a:bodyPr/>
          <a:lstStyle>
            <a:lvl1pPr>
              <a:defRPr>
                <a:gradFill>
                  <a:gsLst>
                    <a:gs pos="83000">
                      <a:schemeClr val="bg2"/>
                    </a:gs>
                    <a:gs pos="100000">
                      <a:schemeClr val="bg2"/>
                    </a:gs>
                  </a:gsLst>
                  <a:lin ang="5400000" scaled="1"/>
                </a:gradFill>
              </a:defRPr>
            </a:lvl1pPr>
            <a:lvl2pPr>
              <a:defRPr>
                <a:gradFill>
                  <a:gsLst>
                    <a:gs pos="83000">
                      <a:schemeClr val="bg2"/>
                    </a:gs>
                    <a:gs pos="100000">
                      <a:schemeClr val="bg2"/>
                    </a:gs>
                  </a:gsLst>
                  <a:lin ang="5400000" scaled="1"/>
                </a:gradFill>
              </a:defRPr>
            </a:lvl2pPr>
            <a:lvl3pPr>
              <a:defRPr>
                <a:gradFill>
                  <a:gsLst>
                    <a:gs pos="83000">
                      <a:schemeClr val="bg2"/>
                    </a:gs>
                    <a:gs pos="100000">
                      <a:schemeClr val="bg2"/>
                    </a:gs>
                  </a:gsLst>
                  <a:lin ang="5400000" scaled="1"/>
                </a:gradFill>
              </a:defRPr>
            </a:lvl3pPr>
            <a:lvl4pPr>
              <a:defRPr>
                <a:gradFill>
                  <a:gsLst>
                    <a:gs pos="83000">
                      <a:schemeClr val="bg2"/>
                    </a:gs>
                    <a:gs pos="100000">
                      <a:schemeClr val="bg2"/>
                    </a:gs>
                  </a:gsLst>
                  <a:lin ang="5400000" scaled="1"/>
                </a:gradFill>
              </a:defRPr>
            </a:lvl4pPr>
            <a:lvl5pPr>
              <a:defRPr>
                <a:gradFill>
                  <a:gsLst>
                    <a:gs pos="83000">
                      <a:schemeClr val="bg2"/>
                    </a:gs>
                    <a:gs pos="100000">
                      <a:schemeClr val="bg2"/>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105857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dirty="0"/>
              <a:t>Title</a:t>
            </a:r>
          </a:p>
        </p:txBody>
      </p:sp>
    </p:spTree>
    <p:extLst>
      <p:ext uri="{BB962C8B-B14F-4D97-AF65-F5344CB8AC3E}">
        <p14:creationId xmlns:p14="http://schemas.microsoft.com/office/powerpoint/2010/main" val="1034821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dirty="0"/>
              <a:t>Title</a:t>
            </a:r>
          </a:p>
        </p:txBody>
      </p:sp>
    </p:spTree>
    <p:extLst>
      <p:ext uri="{BB962C8B-B14F-4D97-AF65-F5344CB8AC3E}">
        <p14:creationId xmlns:p14="http://schemas.microsoft.com/office/powerpoint/2010/main" val="122724022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21343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92828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photo">
    <p:bg>
      <p:bgPr>
        <a:solidFill>
          <a:schemeClr val="tx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83000">
                      <a:schemeClr val="accent5"/>
                    </a:gs>
                    <a:gs pos="99000">
                      <a:schemeClr val="accent5"/>
                    </a:gs>
                  </a:gsLst>
                  <a:lin ang="5400000" scaled="1"/>
                </a:gradFill>
                <a:effectLst/>
                <a:latin typeface="+mj-lt"/>
                <a:ea typeface="+mn-ea"/>
                <a:cs typeface="Segoe UI" pitchFamily="34" charset="0"/>
              </a:defRPr>
            </a:lvl1pPr>
          </a:lstStyle>
          <a:p>
            <a:pPr marL="0" lvl="0">
              <a:lnSpc>
                <a:spcPts val="5490"/>
              </a:lnSpc>
            </a:pPr>
            <a:r>
              <a:rPr lang="en-US" dirty="0"/>
              <a:t>Section title</a:t>
            </a:r>
          </a:p>
        </p:txBody>
      </p:sp>
    </p:spTree>
    <p:extLst>
      <p:ext uri="{BB962C8B-B14F-4D97-AF65-F5344CB8AC3E}">
        <p14:creationId xmlns:p14="http://schemas.microsoft.com/office/powerpoint/2010/main" val="211611630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Section title photo">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rcRect/>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83000">
                      <a:schemeClr val="tx1"/>
                    </a:gs>
                    <a:gs pos="99000">
                      <a:schemeClr val="tx1"/>
                    </a:gs>
                  </a:gsLst>
                  <a:lin ang="5400000" scaled="1"/>
                </a:gradFill>
                <a:effectLst/>
                <a:latin typeface="+mj-lt"/>
                <a:ea typeface="+mn-ea"/>
                <a:cs typeface="Segoe UI" pitchFamily="34" charset="0"/>
              </a:defRPr>
            </a:lvl1pPr>
          </a:lstStyle>
          <a:p>
            <a:pPr marL="0" lvl="0">
              <a:lnSpc>
                <a:spcPts val="5490"/>
              </a:lnSpc>
            </a:pPr>
            <a:r>
              <a:rPr lang="en-US" dirty="0"/>
              <a:t>Section title</a:t>
            </a:r>
          </a:p>
        </p:txBody>
      </p:sp>
    </p:spTree>
    <p:extLst>
      <p:ext uri="{BB962C8B-B14F-4D97-AF65-F5344CB8AC3E}">
        <p14:creationId xmlns:p14="http://schemas.microsoft.com/office/powerpoint/2010/main" val="184467642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dirty="0"/>
              <a:t>Section title</a:t>
            </a:r>
          </a:p>
        </p:txBody>
      </p:sp>
    </p:spTree>
    <p:extLst>
      <p:ext uri="{BB962C8B-B14F-4D97-AF65-F5344CB8AC3E}">
        <p14:creationId xmlns:p14="http://schemas.microsoft.com/office/powerpoint/2010/main" val="1105645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accent5"/>
                    </a:gs>
                    <a:gs pos="99000">
                      <a:schemeClr val="accent5"/>
                    </a:gs>
                  </a:gsLst>
                  <a:lin ang="5400000" scaled="1"/>
                </a:gradFill>
              </a:defRPr>
            </a:lvl1pPr>
          </a:lstStyle>
          <a:p>
            <a:pPr marL="0" lvl="0">
              <a:lnSpc>
                <a:spcPts val="5490"/>
              </a:lnSpc>
            </a:pPr>
            <a:r>
              <a:rPr lang="en-US" dirty="0"/>
              <a:t>Section title</a:t>
            </a:r>
          </a:p>
        </p:txBody>
      </p:sp>
    </p:spTree>
    <p:extLst>
      <p:ext uri="{BB962C8B-B14F-4D97-AF65-F5344CB8AC3E}">
        <p14:creationId xmlns:p14="http://schemas.microsoft.com/office/powerpoint/2010/main" val="4109337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10" name="Rectangle 9">
            <a:extLst>
              <a:ext uri="{FF2B5EF4-FFF2-40B4-BE49-F238E27FC236}">
                <a16:creationId xmlns:a16="http://schemas.microsoft.com/office/drawing/2014/main" id="{E5487179-C4F3-4076-A299-902C1B69227C}"/>
              </a:ext>
            </a:extLst>
          </p:cNvPr>
          <p:cNvSpPr/>
          <p:nvPr userDrawn="1"/>
        </p:nvSpPr>
        <p:spPr bwMode="auto">
          <a:xfrm>
            <a:off x="6229840" y="0"/>
            <a:ext cx="5962159" cy="6858000"/>
          </a:xfrm>
          <a:prstGeom prst="rect">
            <a:avLst/>
          </a:prstGeom>
          <a:gradFill flip="none" rotWithShape="1">
            <a:gsLst>
              <a:gs pos="0">
                <a:srgbClr val="000000">
                  <a:alpha val="0"/>
                </a:srgbClr>
              </a:gs>
              <a:gs pos="69000">
                <a:srgbClr val="000000">
                  <a:alpha val="43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tx1"/>
                    </a:gs>
                    <a:gs pos="100000">
                      <a:schemeClr val="tx1"/>
                    </a:gs>
                  </a:gsLst>
                  <a:lin ang="5400000" scaled="1"/>
                </a:gra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Tree>
    <p:extLst>
      <p:ext uri="{BB962C8B-B14F-4D97-AF65-F5344CB8AC3E}">
        <p14:creationId xmlns:p14="http://schemas.microsoft.com/office/powerpoint/2010/main" val="57997252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bg1"/>
                    </a:gs>
                    <a:gs pos="100000">
                      <a:schemeClr val="tx1"/>
                    </a:gs>
                  </a:gsLst>
                  <a:lin ang="5400000" scaled="1"/>
                </a:gra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bg1"/>
                    </a:gs>
                    <a:gs pos="100000">
                      <a:schemeClr val="bg2"/>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Tree>
    <p:extLst>
      <p:ext uri="{BB962C8B-B14F-4D97-AF65-F5344CB8AC3E}">
        <p14:creationId xmlns:p14="http://schemas.microsoft.com/office/powerpoint/2010/main" val="329674246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8198868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Photo layout 2">
    <p:bg>
      <p:bgPr>
        <a:solidFill>
          <a:schemeClr val="accent3"/>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bg1"/>
                    </a:gs>
                    <a:gs pos="100000">
                      <a:schemeClr val="bg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bg1"/>
                    </a:gs>
                    <a:gs pos="100000">
                      <a:schemeClr val="bg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bg1"/>
                    </a:gs>
                    <a:gs pos="100000">
                      <a:schemeClr val="bg1"/>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bg1"/>
                    </a:gs>
                    <a:gs pos="100000">
                      <a:schemeClr val="bg1"/>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est,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37957706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gradFill>
                  <a:gsLst>
                    <a:gs pos="8300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8300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79252135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dirty="0"/>
              <a:t>Multiple screenshots</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gradFill>
                  <a:gsLst>
                    <a:gs pos="8300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8300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7004253" y="1571719"/>
            <a:ext cx="4758210" cy="2316280"/>
          </a:xfr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b="0" i="0" u="none" strike="noStrike" cap="none" spc="0" normalizeH="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pPr lvl="0" defTabSz="914102" fontAlgn="base">
              <a:spcBef>
                <a:spcPct val="0"/>
              </a:spcBef>
              <a:spcAft>
                <a:spcPct val="0"/>
              </a:spcAft>
              <a:buSzTx/>
              <a:buFontTx/>
            </a:pPr>
            <a:r>
              <a:rPr lang="en-US" dirty="0"/>
              <a:t>Click icon to add picture</a:t>
            </a:r>
          </a:p>
        </p:txBody>
      </p:sp>
      <p:sp>
        <p:nvSpPr>
          <p:cNvPr id="8" name="Picture Placeholder 11">
            <a:extLst>
              <a:ext uri="{FF2B5EF4-FFF2-40B4-BE49-F238E27FC236}">
                <a16:creationId xmlns:a16="http://schemas.microsoft.com/office/drawing/2014/main" id="{1B26DED9-88C3-4EA5-A785-532FDCBC8A9C}"/>
              </a:ext>
            </a:extLst>
          </p:cNvPr>
          <p:cNvSpPr>
            <a:spLocks noGrp="1"/>
          </p:cNvSpPr>
          <p:nvPr>
            <p:ph type="pic" sz="quarter" idx="13"/>
          </p:nvPr>
        </p:nvSpPr>
        <p:spPr>
          <a:xfrm>
            <a:off x="7004253" y="4052179"/>
            <a:ext cx="4758210" cy="2316280"/>
          </a:xfr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b="0" i="0" u="none" strike="noStrike" cap="none" spc="0" normalizeH="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pPr lvl="0" defTabSz="914102" fontAlgn="base">
              <a:spcBef>
                <a:spcPct val="0"/>
              </a:spcBef>
              <a:spcAft>
                <a:spcPct val="0"/>
              </a:spcAft>
              <a:buSzTx/>
              <a:buFontTx/>
            </a:pPr>
            <a:r>
              <a:rPr lang="en-US" dirty="0"/>
              <a:t>Click icon to add picture</a:t>
            </a:r>
          </a:p>
        </p:txBody>
      </p:sp>
    </p:spTree>
    <p:extLst>
      <p:ext uri="{BB962C8B-B14F-4D97-AF65-F5344CB8AC3E}">
        <p14:creationId xmlns:p14="http://schemas.microsoft.com/office/powerpoint/2010/main" val="219688332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ice layout 2">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gradFill>
                  <a:gsLst>
                    <a:gs pos="83000">
                      <a:schemeClr val="accent5"/>
                    </a:gs>
                    <a:gs pos="100000">
                      <a:schemeClr val="accent5"/>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2"/>
                    </a:gs>
                    <a:gs pos="100000">
                      <a:schemeClr val="bg2"/>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gradFill>
                  <a:gsLst>
                    <a:gs pos="83000">
                      <a:schemeClr val="accent5"/>
                    </a:gs>
                    <a:gs pos="100000">
                      <a:schemeClr val="accent5"/>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2"/>
                    </a:gs>
                    <a:gs pos="100000">
                      <a:schemeClr val="bg2"/>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4000">
                      <a:schemeClr val="bg2"/>
                    </a:gs>
                    <a:gs pos="100000">
                      <a:schemeClr val="bg2"/>
                    </a:gs>
                  </a:gsLst>
                  <a:lin ang="5400000" scaled="1"/>
                </a:gradFill>
              </a:defRPr>
            </a:lvl1pPr>
          </a:lstStyle>
          <a:p>
            <a:r>
              <a:rPr lang="en-US" dirty="0"/>
              <a:t>Device layout 2: two columns</a:t>
            </a:r>
          </a:p>
        </p:txBody>
      </p:sp>
    </p:spTree>
    <p:extLst>
      <p:ext uri="{BB962C8B-B14F-4D97-AF65-F5344CB8AC3E}">
        <p14:creationId xmlns:p14="http://schemas.microsoft.com/office/powerpoint/2010/main" val="80894317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0007"/>
          <a:stretch/>
        </p:blipFill>
        <p:spPr>
          <a:xfrm>
            <a:off x="384249" y="243473"/>
            <a:ext cx="10869930" cy="5733540"/>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gn="l" defTabSz="914367" rtl="0" eaLnBrk="1" latinLnBrk="0" hangingPunct="1">
              <a:lnSpc>
                <a:spcPts val="3137"/>
              </a:lnSpc>
              <a:spcBef>
                <a:spcPct val="0"/>
              </a:spcBef>
              <a:buNone/>
              <a:defRPr lang="en-US" sz="2745" b="0" kern="1200" cap="none" spc="-49" baseline="0" dirty="0">
                <a:ln w="3175">
                  <a:noFill/>
                </a:ln>
                <a:gradFill>
                  <a:gsLst>
                    <a:gs pos="83000">
                      <a:schemeClr val="tx1"/>
                    </a:gs>
                    <a:gs pos="100000">
                      <a:schemeClr val="tx1"/>
                    </a:gs>
                  </a:gsLst>
                  <a:lin ang="5400000" scaled="1"/>
                </a:gradFill>
                <a:effectLst/>
                <a:latin typeface="+mj-lt"/>
                <a:ea typeface="+mn-ea"/>
                <a:cs typeface="Segoe UI" pitchFamily="34" charset="0"/>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232472"/>
            <a:ext cx="7678751" cy="546753"/>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407636756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Device layout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gn="l" defTabSz="914367" rtl="0" eaLnBrk="1" latinLnBrk="0" hangingPunct="1">
              <a:lnSpc>
                <a:spcPts val="3137"/>
              </a:lnSpc>
              <a:spcBef>
                <a:spcPct val="0"/>
              </a:spcBef>
              <a:buNone/>
              <a:defRPr lang="en-US" sz="2745" b="0" kern="1200" cap="none" spc="-49" baseline="0" dirty="0">
                <a:ln w="3175">
                  <a:noFill/>
                </a:ln>
                <a:gradFill>
                  <a:gsLst>
                    <a:gs pos="83000">
                      <a:schemeClr val="bg1"/>
                    </a:gs>
                    <a:gs pos="100000">
                      <a:schemeClr val="bg2"/>
                    </a:gs>
                  </a:gsLst>
                  <a:lin ang="5400000" scaled="1"/>
                </a:gradFill>
                <a:effectLst/>
                <a:latin typeface="+mj-lt"/>
                <a:ea typeface="+mn-ea"/>
                <a:cs typeface="Segoe UI" pitchFamily="34" charset="0"/>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376732569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335644396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160516079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ustomer story">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a:solidFill>
            <a:schemeClr val="tx2"/>
          </a:solidFill>
        </p:spPr>
        <p:txBody>
          <a:bodyPr anchor="ctr" anchorCtr="0">
            <a:noAutofit/>
          </a:bodyPr>
          <a:lstStyle>
            <a:lvl1pPr marL="0" indent="0" algn="ctr">
              <a:buNone/>
              <a:defRPr>
                <a:solidFill>
                  <a:schemeClr val="bg1"/>
                </a:solidFill>
              </a:defRPr>
            </a:lvl1pPr>
          </a:lstStyle>
          <a:p>
            <a:r>
              <a:rPr lang="en-US" dirty="0"/>
              <a:t>Drag picture here</a:t>
            </a:r>
          </a:p>
        </p:txBody>
      </p:sp>
      <p:sp>
        <p:nvSpPr>
          <p:cNvPr id="14" name="Rectangle 13"/>
          <p:cNvSpPr/>
          <p:nvPr userDrawn="1"/>
        </p:nvSpPr>
        <p:spPr>
          <a:xfrm>
            <a:off x="0" y="5689600"/>
            <a:ext cx="12192000" cy="1168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itle 1"/>
          <p:cNvSpPr>
            <a:spLocks noGrp="1"/>
          </p:cNvSpPr>
          <p:nvPr>
            <p:ph type="ctrTitle" hasCustomPrompt="1"/>
          </p:nvPr>
        </p:nvSpPr>
        <p:spPr>
          <a:xfrm>
            <a:off x="314790" y="3354775"/>
            <a:ext cx="3709102" cy="2065292"/>
          </a:xfrm>
          <a:prstGeom prst="rect">
            <a:avLst/>
          </a:prstGeom>
        </p:spPr>
        <p:txBody>
          <a:bodyPr lIns="0" tIns="0" rIns="0" bIns="0" anchor="t" anchorCtr="0">
            <a:noAutofit/>
          </a:bodyPr>
          <a:lstStyle>
            <a:lvl1pPr algn="l">
              <a:defRPr sz="2800" b="1" spc="0" baseline="0">
                <a:gradFill>
                  <a:gsLst>
                    <a:gs pos="83000">
                      <a:schemeClr val="tx1"/>
                    </a:gs>
                    <a:gs pos="100000">
                      <a:schemeClr val="tx1"/>
                    </a:gs>
                  </a:gsLst>
                  <a:lin ang="5400000" scaled="1"/>
                </a:gradFill>
                <a:latin typeface="+mj-lt"/>
              </a:defRPr>
            </a:lvl1pPr>
          </a:lstStyle>
          <a:p>
            <a:r>
              <a:rPr lang="en-US" dirty="0"/>
              <a:t>Customer Name </a:t>
            </a:r>
            <a:br>
              <a:rPr lang="en-US" dirty="0"/>
            </a:br>
            <a:r>
              <a:rPr lang="en-US" dirty="0"/>
              <a:t>and headline</a:t>
            </a:r>
          </a:p>
        </p:txBody>
      </p:sp>
      <p:sp>
        <p:nvSpPr>
          <p:cNvPr id="22" name="Text Placeholder 132"/>
          <p:cNvSpPr>
            <a:spLocks noGrp="1"/>
          </p:cNvSpPr>
          <p:nvPr>
            <p:ph type="body" sz="quarter" idx="11" hasCustomPrompt="1"/>
          </p:nvPr>
        </p:nvSpPr>
        <p:spPr>
          <a:xfrm>
            <a:off x="4341091" y="3354774"/>
            <a:ext cx="7536119" cy="2065292"/>
          </a:xfrm>
          <a:prstGeom prst="rect">
            <a:avLst/>
          </a:prstGeom>
        </p:spPr>
        <p:txBody>
          <a:bodyPr lIns="0" tIns="0" rIns="0" bIns="0">
            <a:noAutofit/>
          </a:bodyPr>
          <a:lstStyle>
            <a:lvl1pPr marL="0" indent="0">
              <a:lnSpc>
                <a:spcPts val="1800"/>
              </a:lnSpc>
              <a:buFont typeface="Arial" panose="020B0604020202020204" pitchFamily="34" charset="0"/>
              <a:buNone/>
              <a:defRPr sz="1200" spc="0" baseline="0">
                <a:gradFill>
                  <a:gsLst>
                    <a:gs pos="83000">
                      <a:schemeClr val="tx1"/>
                    </a:gs>
                    <a:gs pos="100000">
                      <a:schemeClr val="tx1"/>
                    </a:gs>
                  </a:gsLst>
                  <a:lin ang="5400000" scaled="1"/>
                </a:gradFill>
              </a:defRPr>
            </a:lvl1pPr>
            <a:lvl2pPr>
              <a:defRPr sz="1200"/>
            </a:lvl2pPr>
          </a:lstStyle>
          <a:p>
            <a:pPr lvl="0"/>
            <a:r>
              <a:rPr lang="en-US"/>
              <a:t>Summary: what was the business opportunity, how did Dynamic 365 (+additional products) solve the problem, proof point / ROI realized?</a:t>
            </a:r>
          </a:p>
        </p:txBody>
      </p:sp>
      <p:sp>
        <p:nvSpPr>
          <p:cNvPr id="40" name="Picture Placeholder 144"/>
          <p:cNvSpPr>
            <a:spLocks noGrp="1"/>
          </p:cNvSpPr>
          <p:nvPr>
            <p:ph type="pic" sz="quarter" idx="36" hasCustomPrompt="1"/>
          </p:nvPr>
        </p:nvSpPr>
        <p:spPr>
          <a:xfrm>
            <a:off x="314790" y="5829014"/>
            <a:ext cx="1247050" cy="834378"/>
          </a:xfrm>
          <a:prstGeom prst="rect">
            <a:avLst/>
          </a:prstGeom>
        </p:spPr>
        <p:txBody>
          <a:bodyPr anchor="ctr" anchorCtr="0">
            <a:noAutofit/>
          </a:bodyPr>
          <a:lstStyle>
            <a:lvl1pPr marL="0" indent="0" algn="ctr">
              <a:buNone/>
              <a:defRPr sz="1600">
                <a:gradFill>
                  <a:gsLst>
                    <a:gs pos="83000">
                      <a:schemeClr val="tx1"/>
                    </a:gs>
                    <a:gs pos="100000">
                      <a:schemeClr val="tx1"/>
                    </a:gs>
                  </a:gsLst>
                  <a:lin ang="5400000" scaled="1"/>
                </a:gradFill>
              </a:defRPr>
            </a:lvl1pPr>
          </a:lstStyle>
          <a:p>
            <a:r>
              <a:rPr lang="en-US" dirty="0"/>
              <a:t>Drag logo here</a:t>
            </a:r>
          </a:p>
        </p:txBody>
      </p:sp>
    </p:spTree>
    <p:extLst>
      <p:ext uri="{BB962C8B-B14F-4D97-AF65-F5344CB8AC3E}">
        <p14:creationId xmlns:p14="http://schemas.microsoft.com/office/powerpoint/2010/main" val="42893913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5994" y="6458485"/>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83000">
                      <a:srgbClr val="3C3C41"/>
                    </a:gs>
                    <a:gs pos="99000">
                      <a:srgbClr val="3C3C41"/>
                    </a:gs>
                  </a:gsLst>
                  <a:lin ang="5400000" scaled="1"/>
                </a:gra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gs>
                    <a:gs pos="99000">
                      <a:schemeClr val="tx1"/>
                    </a:gs>
                  </a:gsLst>
                  <a:lin ang="5400000" scaled="1"/>
                </a:gradFill>
              </a:defRPr>
            </a:lvl1pPr>
          </a:lstStyle>
          <a:p>
            <a:r>
              <a:rPr lang="en-US" dirty="0"/>
              <a:t>Thank you.</a:t>
            </a:r>
          </a:p>
        </p:txBody>
      </p:sp>
    </p:spTree>
    <p:extLst>
      <p:ext uri="{BB962C8B-B14F-4D97-AF65-F5344CB8AC3E}">
        <p14:creationId xmlns:p14="http://schemas.microsoft.com/office/powerpoint/2010/main" val="1063287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705485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703" strike="noStrike" spc="-49" baseline="0">
                <a:solidFill>
                  <a:schemeClr val="tx2"/>
                </a:solidFill>
              </a:defRPr>
            </a:lvl1pPr>
          </a:lstStyle>
          <a:p>
            <a:r>
              <a:rPr lang="en-US"/>
              <a:t>Power Platform</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0"/>
            </a:lvl3pPr>
            <a:lvl4pPr>
              <a:defRPr sz="1370"/>
            </a:lvl4pPr>
            <a:lvl5pPr>
              <a:defRPr sz="1027"/>
            </a:lvl5pPr>
          </a:lstStyle>
          <a:p>
            <a:pPr lvl="0"/>
            <a:r>
              <a:rPr lang="en-US"/>
              <a:t>Author name</a:t>
            </a:r>
          </a:p>
          <a:p>
            <a:pPr lvl="1"/>
            <a:r>
              <a:rPr lang="en-US"/>
              <a:t>Date</a:t>
            </a:r>
          </a:p>
        </p:txBody>
      </p:sp>
      <p:pic>
        <p:nvPicPr>
          <p:cNvPr id="4098" name="Picture 2" descr="C:\Users\ERMCCH~1.RED\AppData\Local\Temp\SNAGHTML998e8ee.PNG">
            <a:extLst>
              <a:ext uri="{FF2B5EF4-FFF2-40B4-BE49-F238E27FC236}">
                <a16:creationId xmlns:a16="http://schemas.microsoft.com/office/drawing/2014/main" id="{A6602489-3011-4EA7-BB15-8C4AE20C067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789" y="292492"/>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677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3" y="4847661"/>
            <a:ext cx="9609045"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703" strike="noStrike" spc="-49" baseline="0">
                <a:solidFill>
                  <a:schemeClr val="accent5"/>
                </a:solidFill>
              </a:defRPr>
            </a:lvl1pPr>
          </a:lstStyle>
          <a:p>
            <a:r>
              <a:rPr lang="en-US"/>
              <a:t>Power Platform</a:t>
            </a:r>
            <a:br>
              <a:rPr lang="en-US"/>
            </a:br>
            <a:r>
              <a:rPr lang="en-US"/>
              <a:t>title or event name</a:t>
            </a:r>
          </a:p>
        </p:txBody>
      </p:sp>
      <p:pic>
        <p:nvPicPr>
          <p:cNvPr id="5" name="Picture 2" descr="C:\Users\ERMCCH~1.RED\AppData\Local\Temp\SNAGHTML99a6638.PNG">
            <a:extLst>
              <a:ext uri="{FF2B5EF4-FFF2-40B4-BE49-F238E27FC236}">
                <a16:creationId xmlns:a16="http://schemas.microsoft.com/office/drawing/2014/main" id="{63557BD8-00A2-412E-A9D8-F276E5926EA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7391" y="282986"/>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991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3" strike="noStrike" spc="-49" baseline="0">
                <a:solidFill>
                  <a:schemeClr val="bg1"/>
                </a:solidFill>
              </a:defRPr>
            </a:lvl1pPr>
          </a:lstStyle>
          <a:p>
            <a:r>
              <a:rPr lang="en-US"/>
              <a:t>Power Platform</a:t>
            </a:r>
            <a:br>
              <a:rPr lang="en-US"/>
            </a:br>
            <a:r>
              <a:rPr lang="en-US"/>
              <a:t>title or event name</a:t>
            </a:r>
          </a:p>
        </p:txBody>
      </p:sp>
      <p:pic>
        <p:nvPicPr>
          <p:cNvPr id="8" name="Picture 2" descr="C:\Users\ERMCCH~1.RED\AppData\Local\Temp\SNAGHTML99a6638.PNG">
            <a:extLst>
              <a:ext uri="{FF2B5EF4-FFF2-40B4-BE49-F238E27FC236}">
                <a16:creationId xmlns:a16="http://schemas.microsoft.com/office/drawing/2014/main" id="{3DAFAB31-E658-4117-879D-B44476EE602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7391" y="282986"/>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641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7" y="0"/>
            <a:ext cx="8112955" cy="6858000"/>
          </a:xfrm>
          <a:blipFill>
            <a:blip r:embed="rId2"/>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5" strike="noStrike" spc="-49" baseline="0">
                <a:solidFill>
                  <a:schemeClr val="tx2"/>
                </a:soli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727892"/>
          </a:xfrm>
        </p:spPr>
        <p:txBody>
          <a:bodyPr/>
          <a:lstStyle>
            <a:lvl1pPr>
              <a:defRPr sz="1765"/>
            </a:lvl1pPr>
            <a:lvl2pPr>
              <a:defRPr sz="1765"/>
            </a:lvl2pPr>
            <a:lvl3pPr>
              <a:defRPr sz="1370"/>
            </a:lvl3pPr>
            <a:lvl4pPr>
              <a:defRPr sz="1370"/>
            </a:lvl4pPr>
            <a:lvl5pPr>
              <a:defRPr sz="1027"/>
            </a:lvl5pPr>
          </a:lstStyle>
          <a:p>
            <a:pPr lvl="0"/>
            <a:r>
              <a:rPr lang="en-US"/>
              <a:t>Author name</a:t>
            </a:r>
          </a:p>
          <a:p>
            <a:pPr lvl="1"/>
            <a:r>
              <a:rPr lang="en-US"/>
              <a:t>Date</a:t>
            </a:r>
          </a:p>
        </p:txBody>
      </p:sp>
      <p:pic>
        <p:nvPicPr>
          <p:cNvPr id="7" name="Picture 2" descr="C:\Users\ERMCCH~1.RED\AppData\Local\Temp\SNAGHTML998e8ee.PNG">
            <a:extLst>
              <a:ext uri="{FF2B5EF4-FFF2-40B4-BE49-F238E27FC236}">
                <a16:creationId xmlns:a16="http://schemas.microsoft.com/office/drawing/2014/main" id="{6F2D52C3-8628-4DEA-9C68-192B89F6D0E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2"/>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47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1"/>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5" strike="noStrike" spc="-49" baseline="0">
                <a:solidFill>
                  <a:schemeClr val="tx2"/>
                </a:soli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727892"/>
          </a:xfrm>
        </p:spPr>
        <p:txBody>
          <a:bodyPr/>
          <a:lstStyle>
            <a:lvl1pPr>
              <a:defRPr sz="1765"/>
            </a:lvl1pPr>
            <a:lvl2pPr>
              <a:defRPr sz="1765"/>
            </a:lvl2pPr>
            <a:lvl3pPr>
              <a:defRPr sz="1370"/>
            </a:lvl3pPr>
            <a:lvl4pPr>
              <a:defRPr sz="1370"/>
            </a:lvl4pPr>
            <a:lvl5pPr>
              <a:defRPr sz="1027"/>
            </a:lvl5pPr>
          </a:lstStyle>
          <a:p>
            <a:pPr lvl="0"/>
            <a:r>
              <a:rPr lang="en-US"/>
              <a:t>Author name</a:t>
            </a:r>
          </a:p>
          <a:p>
            <a:pPr lvl="1"/>
            <a:r>
              <a:rPr lang="en-US"/>
              <a:t>Date</a:t>
            </a:r>
          </a:p>
        </p:txBody>
      </p:sp>
      <p:pic>
        <p:nvPicPr>
          <p:cNvPr id="7" name="Picture 2" descr="C:\Users\ERMCCH~1.RED\AppData\Local\Temp\SNAGHTML998e8ee.PNG">
            <a:extLst>
              <a:ext uri="{FF2B5EF4-FFF2-40B4-BE49-F238E27FC236}">
                <a16:creationId xmlns:a16="http://schemas.microsoft.com/office/drawing/2014/main" id="{5430FD9E-D172-4E03-BA10-BEBEFF24897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2"/>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051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5"/>
            <a:ext cx="3837818" cy="3786998"/>
          </a:xfrm>
        </p:spPr>
        <p:txBody>
          <a:bodyPr wrap="square" lIns="0" tIns="0" rIns="0" bIns="0">
            <a:noAutofit/>
          </a:bodyPr>
          <a:lstStyle>
            <a:lvl1pPr marL="0" indent="0" defTabSz="507136">
              <a:spcAft>
                <a:spcPts val="490"/>
              </a:spcAft>
              <a:buNone/>
              <a:defRPr sz="1765" spc="0" baseline="0">
                <a:solidFill>
                  <a:schemeClr val="tx2"/>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82903087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4"/>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021" indent="0">
              <a:buNone/>
              <a:defRPr/>
            </a:lvl3pPr>
            <a:lvl4pPr marL="672032" indent="0">
              <a:buNone/>
              <a:defRPr/>
            </a:lvl4pPr>
            <a:lvl5pPr marL="896042"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50316"/>
          </a:xfrm>
        </p:spPr>
        <p:txBody>
          <a:bodyPr lIns="0" tIns="0" rIns="0" bIns="0"/>
          <a:lstStyle>
            <a:lvl1pPr marL="0" indent="0">
              <a:lnSpc>
                <a:spcPts val="1765"/>
              </a:lnSpc>
              <a:spcBef>
                <a:spcPts val="0"/>
              </a:spcBef>
              <a:buNone/>
              <a:defRPr sz="1370" b="0" spc="0">
                <a:solidFill>
                  <a:schemeClr val="tx2"/>
                </a:solidFill>
                <a:latin typeface="+mj-lt"/>
              </a:defRPr>
            </a:lvl1pPr>
            <a:lvl2pPr marL="0" indent="0">
              <a:lnSpc>
                <a:spcPts val="1765"/>
              </a:lnSpc>
              <a:spcBef>
                <a:spcPts val="0"/>
              </a:spcBef>
              <a:buNone/>
              <a:defRPr sz="1370" spc="0">
                <a:solidFill>
                  <a:schemeClr val="tx1"/>
                </a:solidFill>
              </a:defRPr>
            </a:lvl2pPr>
            <a:lvl3pPr marL="448021" indent="0">
              <a:buNone/>
              <a:defRPr/>
            </a:lvl3pPr>
            <a:lvl4pPr marL="672032" indent="0">
              <a:buNone/>
              <a:defRPr/>
            </a:lvl4pPr>
            <a:lvl5pPr marL="896042"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331946"/>
          </a:xfr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021" indent="0">
              <a:buNone/>
              <a:defRPr/>
            </a:lvl3pPr>
            <a:lvl4pPr marL="672032"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0359004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90"/>
            <a:ext cx="3618381" cy="2675220"/>
          </a:xfrm>
        </p:spPr>
        <p:txBody>
          <a:bodyPr lIns="0" tIns="0" rIns="0" bIns="0"/>
          <a:lstStyle>
            <a:lvl1pPr marL="0" indent="0">
              <a:lnSpc>
                <a:spcPts val="1765"/>
              </a:lnSpc>
              <a:spcBef>
                <a:spcPts val="0"/>
              </a:spcBef>
              <a:spcAft>
                <a:spcPts val="588"/>
              </a:spcAft>
              <a:buNone/>
              <a:defRPr sz="1370" b="0" spc="0" baseline="0">
                <a:solidFill>
                  <a:srgbClr val="008C7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90"/>
            <a:ext cx="3618381" cy="2675220"/>
          </a:xfrm>
        </p:spPr>
        <p:txBody>
          <a:bodyPr lIns="0" tIns="0" rIns="0" bIns="0"/>
          <a:lstStyle>
            <a:lvl1pPr marL="0" indent="0">
              <a:lnSpc>
                <a:spcPts val="1765"/>
              </a:lnSpc>
              <a:spcBef>
                <a:spcPts val="0"/>
              </a:spcBef>
              <a:spcAft>
                <a:spcPts val="588"/>
              </a:spcAft>
              <a:buNone/>
              <a:defRPr sz="1370" b="0" spc="0" baseline="0">
                <a:solidFill>
                  <a:srgbClr val="008C7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90"/>
            <a:ext cx="3618381" cy="2675220"/>
          </a:xfrm>
        </p:spPr>
        <p:txBody>
          <a:bodyPr lIns="0" tIns="0" rIns="0" bIns="0"/>
          <a:lstStyle>
            <a:lvl1pPr marL="0" indent="0">
              <a:lnSpc>
                <a:spcPts val="1765"/>
              </a:lnSpc>
              <a:spcBef>
                <a:spcPts val="0"/>
              </a:spcBef>
              <a:spcAft>
                <a:spcPts val="588"/>
              </a:spcAft>
              <a:buNone/>
              <a:defRPr sz="1370" b="0" spc="0" baseline="0">
                <a:solidFill>
                  <a:srgbClr val="008C7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22897763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2597779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1201226"/>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2"/>
            <a:ext cx="3618381" cy="1201226"/>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1201226"/>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57552678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20"/>
            <a:ext cx="1693247" cy="2809936"/>
          </a:xfr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9"/>
            <a:ext cx="1693247" cy="280993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4" y="3167819"/>
            <a:ext cx="1693247" cy="280993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9"/>
            <a:ext cx="1693247" cy="280993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9"/>
            <a:ext cx="1693247" cy="280993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9"/>
            <a:ext cx="1693247" cy="280993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8"/>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63983"/>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63983"/>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63983"/>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63983"/>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63983"/>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63983"/>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82470202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93159954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703" spc="-49" baseline="0" dirty="0">
                <a:solidFill>
                  <a:schemeClr val="tx1"/>
                </a:solidFill>
              </a:defRPr>
            </a:lvl1pPr>
          </a:lstStyle>
          <a:p>
            <a:pPr marL="0" lvl="0">
              <a:lnSpc>
                <a:spcPts val="5488"/>
              </a:lnSpc>
            </a:pPr>
            <a:r>
              <a:rPr lang="en-US"/>
              <a:t>Section title</a:t>
            </a:r>
          </a:p>
        </p:txBody>
      </p:sp>
    </p:spTree>
    <p:extLst>
      <p:ext uri="{BB962C8B-B14F-4D97-AF65-F5344CB8AC3E}">
        <p14:creationId xmlns:p14="http://schemas.microsoft.com/office/powerpoint/2010/main" val="275619715"/>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4"/>
            <a:ext cx="7454643" cy="3558191"/>
          </a:xfrm>
          <a:noFill/>
        </p:spPr>
        <p:txBody>
          <a:bodyPr vert="horz" wrap="square" lIns="0" tIns="0" rIns="0" bIns="0" rtlCol="0" anchor="t" anchorCtr="0">
            <a:noAutofit/>
          </a:bodyPr>
          <a:lstStyle>
            <a:lvl1pPr>
              <a:defRPr lang="en-US" sz="4703" spc="-49" baseline="0" dirty="0">
                <a:solidFill>
                  <a:schemeClr val="bg1"/>
                </a:solidFill>
              </a:defRPr>
            </a:lvl1pPr>
          </a:lstStyle>
          <a:p>
            <a:pPr marL="0" lvl="0">
              <a:lnSpc>
                <a:spcPts val="5488"/>
              </a:lnSpc>
            </a:pPr>
            <a:r>
              <a:rPr lang="en-US"/>
              <a:t>Section title</a:t>
            </a:r>
          </a:p>
        </p:txBody>
      </p:sp>
    </p:spTree>
    <p:extLst>
      <p:ext uri="{BB962C8B-B14F-4D97-AF65-F5344CB8AC3E}">
        <p14:creationId xmlns:p14="http://schemas.microsoft.com/office/powerpoint/2010/main" val="4062491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4"/>
            <a:ext cx="7454643" cy="3558191"/>
          </a:xfrm>
          <a:noFill/>
        </p:spPr>
        <p:txBody>
          <a:bodyPr vert="horz" wrap="square" lIns="0" tIns="0" rIns="0" bIns="0" rtlCol="0" anchor="t" anchorCtr="0">
            <a:noAutofit/>
          </a:bodyPr>
          <a:lstStyle>
            <a:lvl1pPr>
              <a:defRPr lang="en-US" sz="4703" spc="-49" baseline="0" dirty="0">
                <a:solidFill>
                  <a:schemeClr val="accent5"/>
                </a:solidFill>
              </a:defRPr>
            </a:lvl1pPr>
          </a:lstStyle>
          <a:p>
            <a:pPr marL="0" lvl="0">
              <a:lnSpc>
                <a:spcPts val="5488"/>
              </a:lnSpc>
            </a:pPr>
            <a:r>
              <a:rPr lang="en-US"/>
              <a:t>Section title</a:t>
            </a:r>
          </a:p>
        </p:txBody>
      </p:sp>
    </p:spTree>
    <p:extLst>
      <p:ext uri="{BB962C8B-B14F-4D97-AF65-F5344CB8AC3E}">
        <p14:creationId xmlns:p14="http://schemas.microsoft.com/office/powerpoint/2010/main" val="162044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5"/>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70030854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2"/>
            <a:ext cx="3618381" cy="120122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2"/>
            <a:ext cx="3618381" cy="120122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rgbClr val="008C7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2"/>
            <a:ext cx="3618381" cy="120122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rgbClr val="008C7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68314412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p:spPr>
        <p:txBody>
          <a:bodyPr lIns="0" tIns="0" rIns="0" bIns="0"/>
          <a:lstStyle>
            <a:lvl1pPr marL="280013" indent="-280013">
              <a:lnSpc>
                <a:spcPts val="1765"/>
              </a:lnSpc>
              <a:spcBef>
                <a:spcPts val="0"/>
              </a:spcBef>
              <a:buFont typeface="Arial" panose="020B0604020202020204" pitchFamily="34" charset="0"/>
              <a:buChar char="•"/>
              <a:defRPr sz="1370" b="0" i="0" spc="0">
                <a:solidFill>
                  <a:schemeClr val="tx1"/>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21011"/>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128083942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21011"/>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7"/>
            <a:ext cx="1693247" cy="3034229"/>
          </a:xfr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7"/>
            <a:ext cx="1693247" cy="3034229"/>
          </a:xfr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18630647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5/14/2020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6"/>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97841766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p:spPr>
        <p:txBody>
          <a:bodyPr lIns="0" tIns="0" rIns="0" bIns="0"/>
          <a:lstStyle>
            <a:lvl1pPr marL="0" indent="0">
              <a:lnSpc>
                <a:spcPts val="1174"/>
              </a:lnSpc>
              <a:spcBef>
                <a:spcPts val="882"/>
              </a:spcBef>
              <a:buFont typeface="Arial" panose="020B0604020202020204" pitchFamily="34" charset="0"/>
              <a:buNone/>
              <a:defRPr sz="980" b="0" i="0" spc="0">
                <a:solidFill>
                  <a:schemeClr val="tx1"/>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62436361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05871033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272"/>
              </a:spcAft>
              <a:defRPr sz="2549" spc="-49" baseline="0">
                <a:solidFill>
                  <a:schemeClr val="tx1"/>
                </a:solidFill>
              </a:defRPr>
            </a:lvl1pPr>
          </a:lstStyle>
          <a:p>
            <a:r>
              <a:rPr lang="en-US"/>
              <a:t>Thank you.</a:t>
            </a:r>
          </a:p>
        </p:txBody>
      </p:sp>
      <p:pic>
        <p:nvPicPr>
          <p:cNvPr id="5" name="Picture 2" descr="C:\Users\ERMCCH~1.RED\AppData\Local\Temp\SNAGHTML998e8ee.PNG">
            <a:extLst>
              <a:ext uri="{FF2B5EF4-FFF2-40B4-BE49-F238E27FC236}">
                <a16:creationId xmlns:a16="http://schemas.microsoft.com/office/drawing/2014/main" id="{8A34CBCA-72C2-46D9-9F6E-4710FA6CF6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789" y="292492"/>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110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6" name="Picture 5" descr="A person sitting in a chair using a computer&#10;&#10;Description generated with very high confidence">
            <a:extLst>
              <a:ext uri="{FF2B5EF4-FFF2-40B4-BE49-F238E27FC236}">
                <a16:creationId xmlns:a16="http://schemas.microsoft.com/office/drawing/2014/main" id="{9BAE192A-C5EF-4271-BBAF-90FB3C55F4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6"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1" strike="noStrike" spc="-147" baseline="0">
                <a:solidFill>
                  <a:schemeClr val="bg2"/>
                </a:solidFill>
              </a:defRPr>
            </a:lvl1pPr>
          </a:lstStyle>
          <a:p>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9"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6998660-92FE-470C-B289-97A0383F260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38838"/>
          <a:stretch/>
        </p:blipFill>
        <p:spPr>
          <a:xfrm>
            <a:off x="259398" y="6073963"/>
            <a:ext cx="1399923" cy="713420"/>
          </a:xfrm>
          <a:prstGeom prst="rect">
            <a:avLst/>
          </a:prstGeom>
        </p:spPr>
      </p:pic>
    </p:spTree>
    <p:extLst>
      <p:ext uri="{BB962C8B-B14F-4D97-AF65-F5344CB8AC3E}">
        <p14:creationId xmlns:p14="http://schemas.microsoft.com/office/powerpoint/2010/main" val="3770528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5995"/>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40"/>
            <a:ext cx="9144000" cy="550415"/>
          </a:xfrm>
        </p:spPr>
        <p:txBody>
          <a:bodyPr/>
          <a:lstStyle>
            <a:lvl1pPr marL="0" indent="0" algn="ctr">
              <a:buNone/>
              <a:defRPr sz="2400"/>
            </a:lvl1pPr>
            <a:lvl2pPr marL="456937" indent="0" algn="ctr">
              <a:buNone/>
              <a:defRPr sz="2000"/>
            </a:lvl2pPr>
            <a:lvl3pPr marL="913874" indent="0" algn="ctr">
              <a:buNone/>
              <a:defRPr sz="1800"/>
            </a:lvl3pPr>
            <a:lvl4pPr marL="1370810" indent="0" algn="ctr">
              <a:buNone/>
              <a:defRPr sz="1600"/>
            </a:lvl4pPr>
            <a:lvl5pPr marL="1827747" indent="0" algn="ctr">
              <a:buNone/>
              <a:defRPr sz="1600"/>
            </a:lvl5pPr>
            <a:lvl6pPr marL="2284683" indent="0" algn="ctr">
              <a:buNone/>
              <a:defRPr sz="1600"/>
            </a:lvl6pPr>
            <a:lvl7pPr marL="2741621" indent="0" algn="ctr">
              <a:buNone/>
              <a:defRPr sz="1600"/>
            </a:lvl7pPr>
            <a:lvl8pPr marL="3198557" indent="0" algn="ctr">
              <a:buNone/>
              <a:defRPr sz="1600"/>
            </a:lvl8pPr>
            <a:lvl9pPr marL="365549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316847240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1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defTabSz="932205" rtl="0" eaLnBrk="1" latinLnBrk="0" hangingPunct="1">
              <a:lnSpc>
                <a:spcPct val="100000"/>
              </a:lnSpc>
              <a:spcBef>
                <a:spcPts val="0"/>
              </a:spcBef>
              <a:buNone/>
              <a:defRPr lang="en-US" sz="4000" b="0" strike="noStrike" kern="1200" cap="none" spc="0" baseline="0">
                <a:ln>
                  <a:noFill/>
                </a:ln>
                <a:solidFill>
                  <a:srgbClr val="505050"/>
                </a:solidFill>
                <a:effectLst/>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8445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69277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1_Slide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9" y="1922805"/>
            <a:ext cx="4758211" cy="603538"/>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3925" indent="0">
              <a:buNone/>
              <a:defRPr/>
            </a:lvl2pPr>
            <a:lvl3pPr marL="447849" indent="0">
              <a:buNone/>
              <a:defRPr/>
            </a:lvl3pPr>
            <a:lvl4pPr marL="671774" indent="0">
              <a:buNone/>
              <a:defRPr/>
            </a:lvl4pPr>
            <a:lvl5pPr marL="895698"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601"/>
            <a:ext cx="4758210" cy="2521331"/>
          </a:xfrm>
        </p:spPr>
        <p:txBody>
          <a:bodyPr lIns="0" tIns="0" rIns="0" bIns="0"/>
          <a:lstStyle>
            <a:lvl1pPr marL="279905" indent="-279905">
              <a:lnSpc>
                <a:spcPts val="1765"/>
              </a:lnSpc>
              <a:spcBef>
                <a:spcPts val="0"/>
              </a:spcBef>
              <a:buFont typeface="Arial" panose="020B0604020202020204" pitchFamily="34" charset="0"/>
              <a:buChar char="•"/>
              <a:defRPr sz="1368" b="0" i="0" spc="0">
                <a:gradFill>
                  <a:gsLst>
                    <a:gs pos="0">
                      <a:schemeClr val="tx1"/>
                    </a:gs>
                    <a:gs pos="100000">
                      <a:schemeClr val="tx1"/>
                    </a:gs>
                  </a:gsLst>
                  <a:lin ang="5400000" scaled="1"/>
                </a:gradFill>
                <a:latin typeface="+mn-lt"/>
              </a:defRPr>
            </a:lvl1pPr>
            <a:lvl2pPr marL="0" indent="0">
              <a:lnSpc>
                <a:spcPts val="1765"/>
              </a:lnSpc>
              <a:spcBef>
                <a:spcPts val="0"/>
              </a:spcBef>
              <a:buNone/>
              <a:defRPr sz="1368">
                <a:solidFill>
                  <a:schemeClr val="tx1"/>
                </a:solidFill>
              </a:defRPr>
            </a:lvl2pPr>
            <a:lvl3pPr marL="447849" indent="0">
              <a:buNone/>
              <a:defRPr/>
            </a:lvl3pPr>
            <a:lvl4pPr marL="671774" indent="0">
              <a:buNone/>
              <a:defRPr/>
            </a:lvl4pPr>
            <a:lvl5pPr marL="89569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2" y="6450198"/>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a:t>
            </a: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8" y="620429"/>
            <a:ext cx="11306469" cy="749772"/>
          </a:xfrm>
        </p:spPr>
        <p:txBody>
          <a:bodyPr tIns="0"/>
          <a:lstStyle>
            <a:lvl1pPr>
              <a:lnSpc>
                <a:spcPts val="3133"/>
              </a:lnSpc>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412307261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cus story">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1"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40" name="Picture Placeholder 144"/>
          <p:cNvSpPr>
            <a:spLocks noGrp="1"/>
          </p:cNvSpPr>
          <p:nvPr>
            <p:ph type="pic" sz="quarter" idx="36" hasCustomPrompt="1"/>
          </p:nvPr>
        </p:nvSpPr>
        <p:spPr>
          <a:xfrm>
            <a:off x="202503" y="5780179"/>
            <a:ext cx="2064635" cy="834378"/>
          </a:xfrm>
          <a:prstGeom prst="rect">
            <a:avLst/>
          </a:prstGeom>
        </p:spPr>
        <p:txBody>
          <a:bodyPr anchor="ctr" anchorCtr="0">
            <a:noAutofit/>
          </a:bodyPr>
          <a:lstStyle>
            <a:lvl1pPr marL="0" indent="0" algn="ctr">
              <a:buNone/>
              <a:defRPr sz="1567">
                <a:gradFill>
                  <a:gsLst>
                    <a:gs pos="0">
                      <a:schemeClr val="tx2"/>
                    </a:gs>
                    <a:gs pos="100000">
                      <a:schemeClr val="tx2"/>
                    </a:gs>
                  </a:gsLst>
                  <a:lin ang="5400000" scaled="1"/>
                </a:gradFill>
              </a:defRPr>
            </a:lvl1pPr>
          </a:lstStyle>
          <a:p>
            <a:r>
              <a:rPr lang="en-US"/>
              <a:t>Drag logo here</a:t>
            </a:r>
          </a:p>
        </p:txBody>
      </p:sp>
      <p:sp>
        <p:nvSpPr>
          <p:cNvPr id="19" name="Text Placeholder 5">
            <a:extLst>
              <a:ext uri="{FF2B5EF4-FFF2-40B4-BE49-F238E27FC236}">
                <a16:creationId xmlns:a16="http://schemas.microsoft.com/office/drawing/2014/main" id="{0BEB2C19-B580-42BE-A379-523C061F5980}"/>
              </a:ext>
            </a:extLst>
          </p:cNvPr>
          <p:cNvSpPr>
            <a:spLocks noGrp="1"/>
          </p:cNvSpPr>
          <p:nvPr>
            <p:ph type="body" sz="quarter" idx="39"/>
          </p:nvPr>
        </p:nvSpPr>
        <p:spPr>
          <a:xfrm>
            <a:off x="269880" y="3304609"/>
            <a:ext cx="3532852" cy="1205506"/>
          </a:xfrm>
        </p:spPr>
        <p:txBody>
          <a:bodyPr/>
          <a:lstStyle>
            <a:lvl1pPr>
              <a:spcAft>
                <a:spcPts val="588"/>
              </a:spcAft>
              <a:defRPr sz="1307" i="1">
                <a:gradFill>
                  <a:gsLst>
                    <a:gs pos="0">
                      <a:schemeClr val="tx1"/>
                    </a:gs>
                    <a:gs pos="100000">
                      <a:schemeClr val="tx1"/>
                    </a:gs>
                  </a:gsLst>
                  <a:lin ang="5400000" scaled="1"/>
                </a:gradFill>
              </a:defRPr>
            </a:lvl1pPr>
            <a:lvl2pPr>
              <a:spcBef>
                <a:spcPts val="0"/>
              </a:spcBef>
              <a:spcAft>
                <a:spcPts val="490"/>
              </a:spcAft>
              <a:defRPr sz="980" i="1" cap="none" baseline="0">
                <a:gradFill>
                  <a:gsLst>
                    <a:gs pos="0">
                      <a:schemeClr val="tx1"/>
                    </a:gs>
                    <a:gs pos="100000">
                      <a:schemeClr val="tx1"/>
                    </a:gs>
                  </a:gsLst>
                  <a:lin ang="5400000" scaled="1"/>
                </a:gradFill>
              </a:defRPr>
            </a:lvl2pPr>
            <a:lvl3pPr>
              <a:spcBef>
                <a:spcPts val="0"/>
              </a:spcBef>
              <a:spcAft>
                <a:spcPts val="490"/>
              </a:spcAft>
              <a:defRPr lang="en-US" sz="898"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3pPr>
            <a:lvl4pPr>
              <a:spcBef>
                <a:spcPts val="0"/>
              </a:spcBef>
              <a:spcAft>
                <a:spcPts val="490"/>
              </a:spcAft>
              <a:defRPr lang="en-US" sz="898"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4pPr>
            <a:lvl5pPr>
              <a:spcBef>
                <a:spcPts val="0"/>
              </a:spcBef>
              <a:spcAft>
                <a:spcPts val="490"/>
              </a:spcAft>
              <a:defRPr lang="en-US" sz="858"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7">
            <a:extLst>
              <a:ext uri="{FF2B5EF4-FFF2-40B4-BE49-F238E27FC236}">
                <a16:creationId xmlns:a16="http://schemas.microsoft.com/office/drawing/2014/main" id="{814B4C81-2DCF-4384-8123-58DAAA46854A}"/>
              </a:ext>
            </a:extLst>
          </p:cNvPr>
          <p:cNvSpPr>
            <a:spLocks noGrp="1"/>
          </p:cNvSpPr>
          <p:nvPr>
            <p:ph type="body" sz="quarter" idx="42"/>
          </p:nvPr>
        </p:nvSpPr>
        <p:spPr>
          <a:xfrm>
            <a:off x="4003345" y="3344471"/>
            <a:ext cx="8006095" cy="1790371"/>
          </a:xfrm>
        </p:spPr>
        <p:txBody>
          <a:bodyPr/>
          <a:lstStyle>
            <a:lvl1pPr>
              <a:spcAft>
                <a:spcPts val="588"/>
              </a:spcAft>
              <a:defRPr>
                <a:gradFill>
                  <a:gsLst>
                    <a:gs pos="0">
                      <a:schemeClr val="tx1"/>
                    </a:gs>
                    <a:gs pos="100000">
                      <a:schemeClr val="tx1"/>
                    </a:gs>
                  </a:gsLst>
                  <a:lin ang="5400000" scaled="1"/>
                </a:gradFill>
              </a:defRPr>
            </a:lvl1pPr>
            <a:lvl2pPr>
              <a:spcAft>
                <a:spcPts val="588"/>
              </a:spcAft>
              <a:defRPr>
                <a:gradFill>
                  <a:gsLst>
                    <a:gs pos="0">
                      <a:schemeClr val="tx1"/>
                    </a:gs>
                    <a:gs pos="100000">
                      <a:schemeClr val="tx1"/>
                    </a:gs>
                  </a:gsLst>
                  <a:lin ang="5400000" scaled="1"/>
                </a:gradFill>
              </a:defRPr>
            </a:lvl2pPr>
            <a:lvl3pPr>
              <a:spcAft>
                <a:spcPts val="588"/>
              </a:spcAft>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sz="1143" b="0">
                <a:gradFill>
                  <a:gsLst>
                    <a:gs pos="0">
                      <a:schemeClr val="tx1"/>
                    </a:gs>
                    <a:gs pos="100000">
                      <a:schemeClr val="tx1"/>
                    </a:gs>
                  </a:gsLst>
                  <a:lin ang="5400000" scaled="1"/>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54333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026"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60276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026"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38391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5" name="Text Placeholder 4"/>
          <p:cNvSpPr>
            <a:spLocks noGrp="1"/>
          </p:cNvSpPr>
          <p:nvPr>
            <p:ph type="body" sz="quarter" idx="12" hasCustomPrompt="1"/>
          </p:nvPr>
        </p:nvSpPr>
        <p:spPr>
          <a:xfrm>
            <a:off x="271104" y="4835280"/>
            <a:ext cx="7318734"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7320536"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pic>
        <p:nvPicPr>
          <p:cNvPr id="8" name="Picture 2" descr="C:\Users\ERMCCH~1.RED\AppData\Local\Temp\SNAGHTML998e8ee.PNG">
            <a:extLst>
              <a:ext uri="{FF2B5EF4-FFF2-40B4-BE49-F238E27FC236}">
                <a16:creationId xmlns:a16="http://schemas.microsoft.com/office/drawing/2014/main" id="{941C3A45-C533-44C3-AD00-158CECDB46F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2"/>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55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
        <p:nvSpPr>
          <p:cNvPr id="9" name="Footer-slide#"/>
          <p:cNvSpPr>
            <a:spLocks noGrp="1"/>
          </p:cNvSpPr>
          <p:nvPr>
            <p:ph type="sldNum" sz="quarter" idx="12"/>
          </p:nvPr>
        </p:nvSpPr>
        <p:spPr>
          <a:xfrm>
            <a:off x="11501329" y="6526760"/>
            <a:ext cx="337073" cy="129203"/>
          </a:xfrm>
          <a:prstGeom prst="rect">
            <a:avLst/>
          </a:prstGeom>
        </p:spPr>
        <p:txBody>
          <a:bodyPr lIns="0" tIns="0" rIns="136044" bIns="0">
            <a:spAutoFit/>
          </a:bodyPr>
          <a:lstStyle>
            <a:lvl1pPr algn="r">
              <a:lnSpc>
                <a:spcPct val="90000"/>
              </a:lnSpc>
              <a:defRPr sz="933">
                <a:solidFill>
                  <a:schemeClr val="bg1"/>
                </a:solidFill>
                <a:latin typeface="+mj-lt"/>
              </a:defRPr>
            </a:lvl1pPr>
          </a:lstStyle>
          <a:p>
            <a:pPr defTabSz="1217943"/>
            <a:fld id="{B6F15528-21DE-4FAA-801E-634DDDAF4B2B}" type="slidenum">
              <a:rPr lang="en-US" smtClean="0">
                <a:solidFill>
                  <a:srgbClr val="FFFFFF"/>
                </a:solidFill>
              </a:rPr>
              <a:pPr defTabSz="1217943"/>
              <a:t>‹#›</a:t>
            </a:fld>
            <a:endParaRPr lang="en-US">
              <a:solidFill>
                <a:srgbClr val="FFFFFF"/>
              </a:solidFill>
            </a:endParaRPr>
          </a:p>
        </p:txBody>
      </p:sp>
      <p:sp>
        <p:nvSpPr>
          <p:cNvPr id="11" name="Footer-Microsoft Confidential"/>
          <p:cNvSpPr txBox="1"/>
          <p:nvPr/>
        </p:nvSpPr>
        <p:spPr>
          <a:xfrm>
            <a:off x="5122915" y="6526726"/>
            <a:ext cx="1946181" cy="129203"/>
          </a:xfrm>
          <a:prstGeom prst="rect">
            <a:avLst/>
          </a:prstGeom>
          <a:noFill/>
        </p:spPr>
        <p:txBody>
          <a:bodyPr wrap="square" lIns="0" tIns="0" rIns="0" bIns="0" rtlCol="0">
            <a:spAutoFit/>
          </a:bodyPr>
          <a:lstStyle/>
          <a:p>
            <a:pPr algn="ctr" defTabSz="1217943">
              <a:lnSpc>
                <a:spcPct val="90000"/>
              </a:lnSpc>
            </a:pPr>
            <a:r>
              <a:rPr lang="en-US" sz="933">
                <a:gradFill>
                  <a:gsLst>
                    <a:gs pos="0">
                      <a:srgbClr val="FFFFFF"/>
                    </a:gs>
                    <a:gs pos="80000">
                      <a:srgbClr val="FFFFFF"/>
                    </a:gs>
                  </a:gsLst>
                  <a:lin ang="5400000" scaled="0"/>
                </a:gradFill>
                <a:latin typeface="Segoe UI Light"/>
              </a:rPr>
              <a:t>Microsoft Confidential</a:t>
            </a:r>
          </a:p>
        </p:txBody>
      </p:sp>
    </p:spTree>
    <p:extLst>
      <p:ext uri="{BB962C8B-B14F-4D97-AF65-F5344CB8AC3E}">
        <p14:creationId xmlns:p14="http://schemas.microsoft.com/office/powerpoint/2010/main" val="376169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5745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dark">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9" y="3035808"/>
            <a:ext cx="9141397" cy="498598"/>
          </a:xfrm>
          <a:noFill/>
        </p:spPr>
        <p:txBody>
          <a:bodyPr wrap="square" lIns="0" tIns="0" rIns="0" bIns="0" anchor="t" anchorCtr="0">
            <a:spAutoFit/>
          </a:bodyPr>
          <a:lstStyle>
            <a:lvl1pPr algn="l" defTabSz="93220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983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8"/>
            <a:ext cx="5378548" cy="2262074"/>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262074"/>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334765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048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6"/>
            <a:ext cx="11339774" cy="1253348"/>
          </a:xfrm>
        </p:spPr>
        <p:txBody>
          <a:bodyPr wrap="square" lIns="0" tIns="0" rIns="0" bIns="0">
            <a:spAutoFit/>
          </a:bodyPr>
          <a:lstStyle>
            <a:lvl1pPr marL="0" indent="0">
              <a:lnSpc>
                <a:spcPct val="90000"/>
              </a:lnSpc>
              <a:spcBef>
                <a:spcPts val="0"/>
              </a:spcBef>
              <a:spcAft>
                <a:spcPts val="1271"/>
              </a:spcAft>
              <a:buNone/>
              <a:defRPr sz="2549" b="0" i="0">
                <a:solidFill>
                  <a:srgbClr val="000000"/>
                </a:solidFill>
                <a:latin typeface="+mn-lt"/>
              </a:defRPr>
            </a:lvl1pPr>
            <a:lvl2pPr marL="223968" indent="0">
              <a:lnSpc>
                <a:spcPct val="90000"/>
              </a:lnSpc>
              <a:spcBef>
                <a:spcPts val="0"/>
              </a:spcBef>
              <a:spcAft>
                <a:spcPts val="1271"/>
              </a:spcAft>
              <a:buNone/>
              <a:defRPr sz="1961">
                <a:solidFill>
                  <a:srgbClr val="000000"/>
                </a:solidFill>
              </a:defRPr>
            </a:lvl2pPr>
            <a:lvl3pPr marL="447935" indent="0">
              <a:spcBef>
                <a:spcPts val="0"/>
              </a:spcBef>
              <a:spcAft>
                <a:spcPts val="1271"/>
              </a:spcAft>
              <a:buNone/>
              <a:defRPr sz="1961">
                <a:solidFill>
                  <a:srgbClr val="000000"/>
                </a:solidFill>
              </a:defRPr>
            </a:lvl3pPr>
            <a:lvl4pPr marL="671903" indent="0">
              <a:spcBef>
                <a:spcPts val="0"/>
              </a:spcBef>
              <a:spcAft>
                <a:spcPts val="1271"/>
              </a:spcAft>
              <a:buNone/>
              <a:defRPr sz="1961"/>
            </a:lvl4pPr>
            <a:lvl5pPr marL="89587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8871024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5/14/2020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accent5"/>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7" name="Picture 2" descr="C:\Users\ERMCCH~1.RED\AppData\Local\Temp\SNAGHTML99a6638.PNG">
            <a:extLst>
              <a:ext uri="{FF2B5EF4-FFF2-40B4-BE49-F238E27FC236}">
                <a16:creationId xmlns:a16="http://schemas.microsoft.com/office/drawing/2014/main" id="{547787FF-82DC-4846-8B84-31E70FE890B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7391" y="282986"/>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060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90596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89358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61852333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1522792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3473102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301342698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5/14/2020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141425366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111216897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5/14/2020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5561320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527839499"/>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148631547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417461433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5/14/2020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6497753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607628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966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9225095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8225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93650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613271861"/>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694823"/>
          </a:xfrm>
        </p:spPr>
        <p:txBody>
          <a:bodyPr/>
          <a:lstStyle>
            <a:lvl1pPr>
              <a:buClr>
                <a:schemeClr val="tx1"/>
              </a:buClr>
              <a:defRPr sz="3733">
                <a:solidFill>
                  <a:schemeClr val="tx1"/>
                </a:solidFill>
              </a:defRPr>
            </a:lvl1pPr>
            <a:lvl2pPr>
              <a:buClr>
                <a:schemeClr val="tx1"/>
              </a:buClr>
              <a:defRPr sz="3200" spc="-93" baseline="0">
                <a:solidFill>
                  <a:schemeClr val="tx1"/>
                </a:solidFill>
              </a:defRPr>
            </a:lvl2pPr>
            <a:lvl3pPr>
              <a:buClr>
                <a:schemeClr val="tx1"/>
              </a:buClr>
              <a:defRPr sz="2667"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lvl1pPr>
              <a:defRPr sz="4800"/>
            </a:lvl1p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5/14/2020</a:t>
            </a:fld>
            <a:endParaRPr>
              <a:solidFill>
                <a:srgbClr val="292929">
                  <a:tint val="75000"/>
                </a:srgbClr>
              </a:solidFill>
            </a:endParaRPr>
          </a:p>
        </p:txBody>
      </p:sp>
    </p:spTree>
    <p:extLst>
      <p:ext uri="{BB962C8B-B14F-4D97-AF65-F5344CB8AC3E}">
        <p14:creationId xmlns:p14="http://schemas.microsoft.com/office/powerpoint/2010/main" val="207443006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8765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266583"/>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217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82917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68996965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59080" y="259079"/>
            <a:ext cx="11699875" cy="6341110"/>
          </a:xfrm>
          <a:custGeom>
            <a:avLst/>
            <a:gdLst/>
            <a:ahLst/>
            <a:cxnLst/>
            <a:rect l="l" t="t" r="r" b="b"/>
            <a:pathLst>
              <a:path w="11699875" h="6341109">
                <a:moveTo>
                  <a:pt x="11636502" y="63246"/>
                </a:moveTo>
                <a:lnTo>
                  <a:pt x="63246" y="63246"/>
                </a:lnTo>
                <a:lnTo>
                  <a:pt x="63246" y="6278118"/>
                </a:lnTo>
                <a:lnTo>
                  <a:pt x="11636502" y="6278118"/>
                </a:lnTo>
                <a:lnTo>
                  <a:pt x="11636502" y="63246"/>
                </a:lnTo>
                <a:close/>
              </a:path>
              <a:path w="11699875" h="6341109">
                <a:moveTo>
                  <a:pt x="11699748" y="0"/>
                </a:moveTo>
                <a:lnTo>
                  <a:pt x="11674475" y="0"/>
                </a:lnTo>
                <a:lnTo>
                  <a:pt x="11674475" y="25400"/>
                </a:lnTo>
                <a:lnTo>
                  <a:pt x="11674475" y="6315710"/>
                </a:lnTo>
                <a:lnTo>
                  <a:pt x="25298" y="6315710"/>
                </a:lnTo>
                <a:lnTo>
                  <a:pt x="25298" y="25400"/>
                </a:lnTo>
                <a:lnTo>
                  <a:pt x="11674475" y="25400"/>
                </a:lnTo>
                <a:lnTo>
                  <a:pt x="11674475" y="0"/>
                </a:lnTo>
                <a:lnTo>
                  <a:pt x="0" y="0"/>
                </a:lnTo>
                <a:lnTo>
                  <a:pt x="0" y="25400"/>
                </a:lnTo>
                <a:lnTo>
                  <a:pt x="0" y="6315710"/>
                </a:lnTo>
                <a:lnTo>
                  <a:pt x="0" y="6341110"/>
                </a:lnTo>
                <a:lnTo>
                  <a:pt x="11699748" y="6341110"/>
                </a:lnTo>
                <a:lnTo>
                  <a:pt x="11699748" y="6316065"/>
                </a:lnTo>
                <a:lnTo>
                  <a:pt x="11699748" y="6315710"/>
                </a:lnTo>
                <a:lnTo>
                  <a:pt x="11699748" y="25400"/>
                </a:lnTo>
                <a:lnTo>
                  <a:pt x="11699748" y="25273"/>
                </a:lnTo>
                <a:lnTo>
                  <a:pt x="11699748" y="0"/>
                </a:lnTo>
                <a:close/>
              </a:path>
            </a:pathLst>
          </a:custGeom>
          <a:solidFill>
            <a:srgbClr val="404040"/>
          </a:solidFill>
        </p:spPr>
        <p:txBody>
          <a:bodyPr wrap="square" lIns="0" tIns="0" rIns="0" bIns="0" rtlCol="0"/>
          <a:lstStyle/>
          <a:p>
            <a:endParaRPr/>
          </a:p>
        </p:txBody>
      </p:sp>
      <p:sp>
        <p:nvSpPr>
          <p:cNvPr id="2" name="Holder 2"/>
          <p:cNvSpPr>
            <a:spLocks noGrp="1"/>
          </p:cNvSpPr>
          <p:nvPr>
            <p:ph type="ctrTitle"/>
          </p:nvPr>
        </p:nvSpPr>
        <p:spPr>
          <a:xfrm>
            <a:off x="5128133" y="2973704"/>
            <a:ext cx="1935733" cy="909320"/>
          </a:xfrm>
          <a:prstGeom prst="rect">
            <a:avLst/>
          </a:prstGeom>
        </p:spPr>
        <p:txBody>
          <a:bodyPr wrap="square" lIns="0" tIns="0" rIns="0" bIns="0">
            <a:spAutoFit/>
          </a:bodyPr>
          <a:lstStyle>
            <a:lvl1pPr>
              <a:defRPr sz="5800" b="0" i="0">
                <a:solidFill>
                  <a:schemeClr val="bg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1843772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18709503"/>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84631" y="470916"/>
            <a:ext cx="4380230" cy="5892165"/>
          </a:xfrm>
          <a:custGeom>
            <a:avLst/>
            <a:gdLst/>
            <a:ahLst/>
            <a:cxnLst/>
            <a:rect l="l" t="t" r="r" b="b"/>
            <a:pathLst>
              <a:path w="4380230" h="5892165">
                <a:moveTo>
                  <a:pt x="4156709" y="0"/>
                </a:moveTo>
                <a:lnTo>
                  <a:pt x="0" y="0"/>
                </a:lnTo>
                <a:lnTo>
                  <a:pt x="0" y="5891784"/>
                </a:lnTo>
                <a:lnTo>
                  <a:pt x="4158106" y="5891784"/>
                </a:lnTo>
                <a:lnTo>
                  <a:pt x="4165473" y="5844146"/>
                </a:lnTo>
                <a:lnTo>
                  <a:pt x="4176776" y="5767870"/>
                </a:lnTo>
                <a:lnTo>
                  <a:pt x="4202938" y="5569331"/>
                </a:lnTo>
                <a:lnTo>
                  <a:pt x="4218051" y="5450078"/>
                </a:lnTo>
                <a:lnTo>
                  <a:pt x="4233799" y="5315686"/>
                </a:lnTo>
                <a:lnTo>
                  <a:pt x="4250690" y="5169204"/>
                </a:lnTo>
                <a:lnTo>
                  <a:pt x="4267454" y="5010023"/>
                </a:lnTo>
                <a:lnTo>
                  <a:pt x="4284472" y="4840478"/>
                </a:lnTo>
                <a:lnTo>
                  <a:pt x="4300347" y="4657725"/>
                </a:lnTo>
                <a:lnTo>
                  <a:pt x="4315587" y="4466463"/>
                </a:lnTo>
                <a:lnTo>
                  <a:pt x="4329303" y="4264279"/>
                </a:lnTo>
                <a:lnTo>
                  <a:pt x="4342510" y="4053586"/>
                </a:lnTo>
                <a:lnTo>
                  <a:pt x="4354830" y="3833876"/>
                </a:lnTo>
                <a:lnTo>
                  <a:pt x="4359275" y="3721227"/>
                </a:lnTo>
                <a:lnTo>
                  <a:pt x="4364101" y="3606165"/>
                </a:lnTo>
                <a:lnTo>
                  <a:pt x="4368673" y="3489452"/>
                </a:lnTo>
                <a:lnTo>
                  <a:pt x="4371721" y="3371977"/>
                </a:lnTo>
                <a:lnTo>
                  <a:pt x="4377182" y="3131058"/>
                </a:lnTo>
                <a:lnTo>
                  <a:pt x="4379087" y="3007614"/>
                </a:lnTo>
                <a:lnTo>
                  <a:pt x="4379087" y="2882900"/>
                </a:lnTo>
                <a:lnTo>
                  <a:pt x="4379976" y="2756916"/>
                </a:lnTo>
                <a:lnTo>
                  <a:pt x="4379087" y="2629789"/>
                </a:lnTo>
                <a:lnTo>
                  <a:pt x="4375404" y="2371979"/>
                </a:lnTo>
                <a:lnTo>
                  <a:pt x="4367783" y="2109216"/>
                </a:lnTo>
                <a:lnTo>
                  <a:pt x="4363212" y="1977263"/>
                </a:lnTo>
                <a:lnTo>
                  <a:pt x="4356734" y="1844039"/>
                </a:lnTo>
                <a:lnTo>
                  <a:pt x="4349115" y="1709674"/>
                </a:lnTo>
                <a:lnTo>
                  <a:pt x="4341749" y="1574673"/>
                </a:lnTo>
                <a:lnTo>
                  <a:pt x="4332351" y="1439799"/>
                </a:lnTo>
                <a:lnTo>
                  <a:pt x="4309745" y="1167892"/>
                </a:lnTo>
                <a:lnTo>
                  <a:pt x="4296664" y="1030478"/>
                </a:lnTo>
                <a:lnTo>
                  <a:pt x="4282440" y="892556"/>
                </a:lnTo>
                <a:lnTo>
                  <a:pt x="4267454" y="756285"/>
                </a:lnTo>
                <a:lnTo>
                  <a:pt x="4249801" y="618236"/>
                </a:lnTo>
                <a:lnTo>
                  <a:pt x="4212335" y="342900"/>
                </a:lnTo>
                <a:lnTo>
                  <a:pt x="4190619" y="205486"/>
                </a:lnTo>
                <a:lnTo>
                  <a:pt x="4168267" y="68707"/>
                </a:lnTo>
                <a:lnTo>
                  <a:pt x="4156709" y="0"/>
                </a:lnTo>
                <a:close/>
              </a:path>
            </a:pathLst>
          </a:custGeom>
          <a:solidFill>
            <a:srgbClr val="40404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200" b="0" i="0">
                <a:solidFill>
                  <a:schemeClr val="bg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7451129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11079231"/>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84631" y="470916"/>
            <a:ext cx="4380230" cy="5892165"/>
          </a:xfrm>
          <a:custGeom>
            <a:avLst/>
            <a:gdLst/>
            <a:ahLst/>
            <a:cxnLst/>
            <a:rect l="l" t="t" r="r" b="b"/>
            <a:pathLst>
              <a:path w="4380230" h="5892165">
                <a:moveTo>
                  <a:pt x="4156709" y="0"/>
                </a:moveTo>
                <a:lnTo>
                  <a:pt x="0" y="0"/>
                </a:lnTo>
                <a:lnTo>
                  <a:pt x="0" y="5891784"/>
                </a:lnTo>
                <a:lnTo>
                  <a:pt x="4158106" y="5891784"/>
                </a:lnTo>
                <a:lnTo>
                  <a:pt x="4165473" y="5844146"/>
                </a:lnTo>
                <a:lnTo>
                  <a:pt x="4176776" y="5767870"/>
                </a:lnTo>
                <a:lnTo>
                  <a:pt x="4202938" y="5569331"/>
                </a:lnTo>
                <a:lnTo>
                  <a:pt x="4218051" y="5450078"/>
                </a:lnTo>
                <a:lnTo>
                  <a:pt x="4233799" y="5315686"/>
                </a:lnTo>
                <a:lnTo>
                  <a:pt x="4250690" y="5169204"/>
                </a:lnTo>
                <a:lnTo>
                  <a:pt x="4267454" y="5010023"/>
                </a:lnTo>
                <a:lnTo>
                  <a:pt x="4284472" y="4840478"/>
                </a:lnTo>
                <a:lnTo>
                  <a:pt x="4300347" y="4657725"/>
                </a:lnTo>
                <a:lnTo>
                  <a:pt x="4315587" y="4466463"/>
                </a:lnTo>
                <a:lnTo>
                  <a:pt x="4329303" y="4264279"/>
                </a:lnTo>
                <a:lnTo>
                  <a:pt x="4342510" y="4053586"/>
                </a:lnTo>
                <a:lnTo>
                  <a:pt x="4354830" y="3833876"/>
                </a:lnTo>
                <a:lnTo>
                  <a:pt x="4359275" y="3721227"/>
                </a:lnTo>
                <a:lnTo>
                  <a:pt x="4364101" y="3606165"/>
                </a:lnTo>
                <a:lnTo>
                  <a:pt x="4368673" y="3489452"/>
                </a:lnTo>
                <a:lnTo>
                  <a:pt x="4371721" y="3371977"/>
                </a:lnTo>
                <a:lnTo>
                  <a:pt x="4377182" y="3131058"/>
                </a:lnTo>
                <a:lnTo>
                  <a:pt x="4379087" y="3007614"/>
                </a:lnTo>
                <a:lnTo>
                  <a:pt x="4379087" y="2882900"/>
                </a:lnTo>
                <a:lnTo>
                  <a:pt x="4379976" y="2756916"/>
                </a:lnTo>
                <a:lnTo>
                  <a:pt x="4379087" y="2629789"/>
                </a:lnTo>
                <a:lnTo>
                  <a:pt x="4375404" y="2371979"/>
                </a:lnTo>
                <a:lnTo>
                  <a:pt x="4367783" y="2109216"/>
                </a:lnTo>
                <a:lnTo>
                  <a:pt x="4363212" y="1977263"/>
                </a:lnTo>
                <a:lnTo>
                  <a:pt x="4356734" y="1844039"/>
                </a:lnTo>
                <a:lnTo>
                  <a:pt x="4349115" y="1709674"/>
                </a:lnTo>
                <a:lnTo>
                  <a:pt x="4341749" y="1574673"/>
                </a:lnTo>
                <a:lnTo>
                  <a:pt x="4332351" y="1439799"/>
                </a:lnTo>
                <a:lnTo>
                  <a:pt x="4309745" y="1167892"/>
                </a:lnTo>
                <a:lnTo>
                  <a:pt x="4296664" y="1030478"/>
                </a:lnTo>
                <a:lnTo>
                  <a:pt x="4282440" y="892556"/>
                </a:lnTo>
                <a:lnTo>
                  <a:pt x="4267454" y="756285"/>
                </a:lnTo>
                <a:lnTo>
                  <a:pt x="4249801" y="618236"/>
                </a:lnTo>
                <a:lnTo>
                  <a:pt x="4212335" y="342900"/>
                </a:lnTo>
                <a:lnTo>
                  <a:pt x="4190619" y="205486"/>
                </a:lnTo>
                <a:lnTo>
                  <a:pt x="4168267" y="68707"/>
                </a:lnTo>
                <a:lnTo>
                  <a:pt x="4156709" y="0"/>
                </a:lnTo>
                <a:close/>
              </a:path>
            </a:pathLst>
          </a:custGeom>
          <a:solidFill>
            <a:srgbClr val="40404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507362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52986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15873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82844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179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89078" y="1444752"/>
            <a:ext cx="11296417" cy="2858219"/>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719076"/>
      </p:ext>
    </p:extLst>
  </p:cSld>
  <p:clrMapOvr>
    <a:masterClrMapping/>
  </p:clrMapOvr>
  <p:transition spd="slow">
    <p:push/>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812531"/>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6073" y="1447805"/>
            <a:ext cx="5491005" cy="2884892"/>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884892"/>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4939975"/>
      </p:ext>
    </p:extLst>
  </p:cSld>
  <p:clrMapOvr>
    <a:masterClrMapping/>
  </p:clrMapOvr>
  <p:transition spd="slow">
    <p:push/>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3904" y="228603"/>
            <a:ext cx="11161443" cy="8125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6074"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4" name="Content Placeholder 3"/>
          <p:cNvSpPr>
            <a:spLocks noGrp="1"/>
          </p:cNvSpPr>
          <p:nvPr>
            <p:ph sz="half" idx="2"/>
          </p:nvPr>
        </p:nvSpPr>
        <p:spPr>
          <a:xfrm>
            <a:off x="516073" y="2133603"/>
            <a:ext cx="5486400" cy="2072363"/>
          </a:xfrm>
        </p:spPr>
        <p:txBody>
          <a:bodyPr/>
          <a:lstStyle>
            <a:lvl1pPr marL="375669" indent="-375669">
              <a:defRPr sz="3067"/>
            </a:lvl1pPr>
            <a:lvl2pPr marL="749575" indent="-354504">
              <a:defRPr sz="2667"/>
            </a:lvl2pPr>
            <a:lvl3pPr marL="1084677" indent="-324521">
              <a:defRPr sz="2533"/>
            </a:lvl3pPr>
            <a:lvl4pPr marL="1400380" indent="-305122">
              <a:defRPr sz="2267"/>
            </a:lvl4pPr>
            <a:lvl5pPr marL="1705499" indent="-2751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9687"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89687" y="2133605"/>
            <a:ext cx="5487829" cy="2072363"/>
          </a:xfrm>
        </p:spPr>
        <p:txBody>
          <a:bodyPr/>
          <a:lstStyle>
            <a:lvl1pPr marL="395067" indent="-395067">
              <a:defRPr sz="3067"/>
            </a:lvl1pPr>
            <a:lvl2pPr marL="760156" indent="-365086">
              <a:defRPr sz="2667"/>
            </a:lvl2pPr>
            <a:lvl3pPr marL="1095258" indent="-326285">
              <a:defRPr sz="2533"/>
            </a:lvl3pPr>
            <a:lvl4pPr marL="1400380" indent="-315703">
              <a:defRPr sz="2267"/>
            </a:lvl4pPr>
            <a:lvl5pPr marL="1705499" indent="-2945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5540863"/>
      </p:ext>
    </p:extLst>
  </p:cSld>
  <p:clrMapOvr>
    <a:masterClrMapping/>
  </p:clrMapOvr>
  <p:transition spd="slow">
    <p:push/>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1355391604"/>
      </p:ext>
    </p:extLst>
  </p:cSld>
  <p:clrMapOvr>
    <a:masterClrMapping/>
  </p:clrMapOvr>
  <p:transition spd="slow">
    <p:push/>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0969194"/>
      </p:ext>
    </p:extLst>
  </p:cSld>
  <p:clrMapOvr>
    <a:masterClrMapping/>
  </p:clrMapOvr>
  <p:transition spd="slow">
    <p:push/>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7645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5/14/2020</a:t>
            </a:fld>
            <a:endParaRPr>
              <a:solidFill>
                <a:srgbClr val="292929">
                  <a:tint val="75000"/>
                </a:srgbClr>
              </a:solidFill>
            </a:endParaRPr>
          </a:p>
        </p:txBody>
      </p:sp>
    </p:spTree>
    <p:extLst>
      <p:ext uri="{BB962C8B-B14F-4D97-AF65-F5344CB8AC3E}">
        <p14:creationId xmlns:p14="http://schemas.microsoft.com/office/powerpoint/2010/main" val="186180146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5/14/2020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1908478"/>
            <a:ext cx="4167887" cy="1625060"/>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5589" y="9657"/>
            <a:ext cx="6856412" cy="5136868"/>
          </a:xfrm>
          <a:prstGeom prst="rect">
            <a:avLst/>
          </a:prstGeom>
        </p:spPr>
      </p:pic>
    </p:spTree>
    <p:extLst>
      <p:ext uri="{BB962C8B-B14F-4D97-AF65-F5344CB8AC3E}">
        <p14:creationId xmlns:p14="http://schemas.microsoft.com/office/powerpoint/2010/main" val="368308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590931"/>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9884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667397"/>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3473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2319353"/>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885782"/>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367828"/>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35030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fld id="{19436092-BD96-4373-A141-C2218AA9DE54}" type="datetimeFigureOut">
              <a:rPr lang="en-US" smtClean="0"/>
              <a:t>5/14/2020</a:t>
            </a:fld>
            <a:endParaRPr lang="en-US"/>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fld id="{B399A3BA-BAF6-494F-90B0-ADECAFBEF328}" type="slidenum">
              <a:rPr lang="en-US" smtClean="0"/>
              <a:t>‹#›</a:t>
            </a:fld>
            <a:endParaRPr lang="en-US"/>
          </a:p>
        </p:txBody>
      </p:sp>
    </p:spTree>
    <p:extLst>
      <p:ext uri="{BB962C8B-B14F-4D97-AF65-F5344CB8AC3E}">
        <p14:creationId xmlns:p14="http://schemas.microsoft.com/office/powerpoint/2010/main" val="60555030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35092973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4359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603539"/>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2" indent="0">
              <a:buNone/>
              <a:defRPr/>
            </a:lvl2pPr>
            <a:lvl3pPr marL="448182" indent="0">
              <a:buNone/>
              <a:defRPr/>
            </a:lvl3pPr>
            <a:lvl4pPr marL="672274" indent="0">
              <a:buNone/>
              <a:defRPr/>
            </a:lvl4pPr>
            <a:lvl5pPr marL="89636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1192371456"/>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94168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846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8999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92934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47117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2" indent="0">
              <a:buFont typeface="Wingdings" panose="05000000000000000000" pitchFamily="2" charset="2"/>
              <a:buNone/>
              <a:defRPr sz="2000" b="0"/>
            </a:lvl2pPr>
            <a:lvl3pPr marL="450753" indent="0">
              <a:buFont typeface="Wingdings" panose="05000000000000000000" pitchFamily="2" charset="2"/>
              <a:buNone/>
              <a:tabLst/>
              <a:defRPr sz="1600" b="0"/>
            </a:lvl3pPr>
            <a:lvl4pPr marL="652321" indent="0">
              <a:buFont typeface="Wingdings" panose="05000000000000000000" pitchFamily="2" charset="2"/>
              <a:buNone/>
              <a:defRPr sz="1400" b="0"/>
            </a:lvl4pPr>
            <a:lvl5pPr marL="85388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47117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2" indent="0">
              <a:buFont typeface="Wingdings" panose="05000000000000000000" pitchFamily="2" charset="2"/>
              <a:buNone/>
              <a:defRPr sz="2000" b="0"/>
            </a:lvl2pPr>
            <a:lvl3pPr marL="450753" indent="0">
              <a:buFont typeface="Wingdings" panose="05000000000000000000" pitchFamily="2" charset="2"/>
              <a:buNone/>
              <a:tabLst/>
              <a:defRPr sz="1600" b="0"/>
            </a:lvl3pPr>
            <a:lvl4pPr marL="652321" indent="0">
              <a:buFont typeface="Wingdings" panose="05000000000000000000" pitchFamily="2" charset="2"/>
              <a:buNone/>
              <a:defRPr sz="1400" b="0"/>
            </a:lvl4pPr>
            <a:lvl5pPr marL="85388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60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3" y="547687"/>
            <a:ext cx="5284788" cy="498599"/>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4" y="1414801"/>
            <a:ext cx="5284787" cy="4895513"/>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6365875" y="0"/>
            <a:ext cx="5826125" cy="590931"/>
          </a:xfrm>
          <a:solidFill>
            <a:srgbClr val="000000"/>
          </a:solidFill>
        </p:spPr>
        <p:txBody>
          <a:bodyPr/>
          <a:lstStyle>
            <a:lvl1pPr marL="0" indent="0">
              <a:buNone/>
              <a:defRPr/>
            </a:lvl1pPr>
          </a:lstStyle>
          <a:p>
            <a:endParaRPr lang="en-GB"/>
          </a:p>
        </p:txBody>
      </p:sp>
    </p:spTree>
    <p:extLst>
      <p:ext uri="{BB962C8B-B14F-4D97-AF65-F5344CB8AC3E}">
        <p14:creationId xmlns:p14="http://schemas.microsoft.com/office/powerpoint/2010/main" val="26229057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9" y="2249399"/>
            <a:ext cx="11055905" cy="4018684"/>
          </a:xfrm>
        </p:spPr>
        <p:txBody>
          <a:bodyPr wrap="square"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8" y="1341224"/>
            <a:ext cx="11046887" cy="301769"/>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114" indent="0">
              <a:lnSpc>
                <a:spcPct val="90000"/>
              </a:lnSpc>
              <a:spcBef>
                <a:spcPts val="0"/>
              </a:spcBef>
              <a:spcAft>
                <a:spcPts val="1275"/>
              </a:spcAft>
              <a:buNone/>
              <a:defRPr sz="1961">
                <a:solidFill>
                  <a:schemeClr val="tx2"/>
                </a:solidFill>
              </a:defRPr>
            </a:lvl2pPr>
            <a:lvl3pPr marL="448227" indent="0">
              <a:spcBef>
                <a:spcPts val="0"/>
              </a:spcBef>
              <a:spcAft>
                <a:spcPts val="1275"/>
              </a:spcAft>
              <a:buNone/>
              <a:defRPr sz="1961"/>
            </a:lvl3pPr>
            <a:lvl4pPr marL="672342" indent="0">
              <a:spcBef>
                <a:spcPts val="0"/>
              </a:spcBef>
              <a:spcAft>
                <a:spcPts val="1275"/>
              </a:spcAft>
              <a:buNone/>
              <a:defRPr sz="1961"/>
            </a:lvl4pPr>
            <a:lvl5pPr marL="896455"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4" y="691142"/>
            <a:ext cx="11043248" cy="748836"/>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984786855"/>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7592541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92745035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82672686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10114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92995763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84102507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79193589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509036272"/>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083216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6482512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2627634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30784770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527504870"/>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40599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687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177785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148328"/>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088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8868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5/14/2020</a:t>
            </a:fld>
            <a:endParaRPr>
              <a:solidFill>
                <a:srgbClr val="292929">
                  <a:tint val="75000"/>
                </a:srgbClr>
              </a:solidFill>
            </a:endParaRPr>
          </a:p>
        </p:txBody>
      </p:sp>
    </p:spTree>
    <p:extLst>
      <p:ext uri="{BB962C8B-B14F-4D97-AF65-F5344CB8AC3E}">
        <p14:creationId xmlns:p14="http://schemas.microsoft.com/office/powerpoint/2010/main" val="317657367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14/05/2020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1354220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270796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20053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67539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2.xml"/><Relationship Id="rId3" Type="http://schemas.openxmlformats.org/officeDocument/2006/relationships/slideLayout" Target="../slideLayouts/slideLayout247.xml"/><Relationship Id="rId7" Type="http://schemas.openxmlformats.org/officeDocument/2006/relationships/slideLayout" Target="../slideLayouts/slideLayout251.xml"/><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5" Type="http://schemas.openxmlformats.org/officeDocument/2006/relationships/slideLayout" Target="../slideLayouts/slideLayout249.xml"/><Relationship Id="rId10" Type="http://schemas.openxmlformats.org/officeDocument/2006/relationships/theme" Target="../theme/theme10.xml"/><Relationship Id="rId4" Type="http://schemas.openxmlformats.org/officeDocument/2006/relationships/slideLayout" Target="../slideLayouts/slideLayout248.xml"/><Relationship Id="rId9" Type="http://schemas.openxmlformats.org/officeDocument/2006/relationships/slideLayout" Target="../slideLayouts/slideLayout25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3" Type="http://schemas.openxmlformats.org/officeDocument/2006/relationships/slideLayout" Target="../slideLayouts/slideLayout256.xml"/><Relationship Id="rId21" Type="http://schemas.openxmlformats.org/officeDocument/2006/relationships/slideLayout" Target="../slideLayouts/slideLayout274.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0" Type="http://schemas.openxmlformats.org/officeDocument/2006/relationships/slideLayout" Target="../slideLayouts/slideLayout273.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23" Type="http://schemas.openxmlformats.org/officeDocument/2006/relationships/theme" Target="../theme/theme11.xml"/><Relationship Id="rId10" Type="http://schemas.openxmlformats.org/officeDocument/2006/relationships/slideLayout" Target="../slideLayouts/slideLayout263.xml"/><Relationship Id="rId19" Type="http://schemas.openxmlformats.org/officeDocument/2006/relationships/slideLayout" Target="../slideLayouts/slideLayout272.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slideLayout" Target="../slideLayouts/slideLayout27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slideLayout" Target="../slideLayouts/slideLayout288.xml"/><Relationship Id="rId18" Type="http://schemas.openxmlformats.org/officeDocument/2006/relationships/slideLayout" Target="../slideLayouts/slideLayout293.xml"/><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0" Type="http://schemas.openxmlformats.org/officeDocument/2006/relationships/theme" Target="../theme/theme12.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5" Type="http://schemas.openxmlformats.org/officeDocument/2006/relationships/slideLayout" Target="../slideLayouts/slideLayout290.xml"/><Relationship Id="rId10" Type="http://schemas.openxmlformats.org/officeDocument/2006/relationships/slideLayout" Target="../slideLayouts/slideLayout285.xml"/><Relationship Id="rId19" Type="http://schemas.openxmlformats.org/officeDocument/2006/relationships/slideLayout" Target="../slideLayouts/slideLayout294.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image" Target="../media/image8.emf"/><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image" Target="../media/image8.emf"/><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theme" Target="../theme/theme4.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theme" Target="../theme/theme5.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image" Target="../media/image29.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theme" Target="../theme/theme6.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9" Type="http://schemas.openxmlformats.org/officeDocument/2006/relationships/slideLayout" Target="../slideLayouts/slideLayout179.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42" Type="http://schemas.openxmlformats.org/officeDocument/2006/relationships/image" Target="../media/image43.png"/><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38" Type="http://schemas.openxmlformats.org/officeDocument/2006/relationships/slideLayout" Target="../slideLayouts/slideLayout178.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41" Type="http://schemas.openxmlformats.org/officeDocument/2006/relationships/theme" Target="../theme/theme7.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40" Type="http://schemas.openxmlformats.org/officeDocument/2006/relationships/slideLayout" Target="../slideLayouts/slideLayout180.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slideLayout" Target="../slideLayouts/slideLayout219.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42" Type="http://schemas.openxmlformats.org/officeDocument/2006/relationships/slideLayout" Target="../slideLayouts/slideLayout222.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slideLayout" Target="../slideLayouts/slideLayout218.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41" Type="http://schemas.openxmlformats.org/officeDocument/2006/relationships/slideLayout" Target="../slideLayouts/slideLayout221.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slideLayout" Target="../slideLayouts/slideLayout220.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 Id="rId43"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image" Target="../media/image5.emf"/><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theme" Target="../theme/theme9.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76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553717" y="1891029"/>
            <a:ext cx="1024889" cy="360680"/>
          </a:xfrm>
          <a:prstGeom prst="rect">
            <a:avLst/>
          </a:prstGeom>
        </p:spPr>
        <p:txBody>
          <a:bodyPr wrap="square" lIns="0" tIns="0" rIns="0" bIns="0">
            <a:spAutoFit/>
          </a:bodyPr>
          <a:lstStyle>
            <a:lvl1pPr>
              <a:defRPr sz="2200" b="0"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313690" y="2629407"/>
            <a:ext cx="11516360" cy="37592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01821637"/>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66" r:id="rId6"/>
    <p:sldLayoutId id="2147483967" r:id="rId7"/>
    <p:sldLayoutId id="2147483968" r:id="rId8"/>
    <p:sldLayoutId id="2147483969" r:id="rId9"/>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079" y="228603"/>
            <a:ext cx="11296416" cy="8125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89078" y="1447802"/>
            <a:ext cx="11296417" cy="266739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664454"/>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1" r:id="rId12"/>
    <p:sldLayoutId id="2147483952" r:id="rId13"/>
    <p:sldLayoutId id="2147483953" r:id="rId14"/>
    <p:sldLayoutId id="2147483954" r:id="rId15"/>
    <p:sldLayoutId id="2147483955" r:id="rId16"/>
    <p:sldLayoutId id="2147483956" r:id="rId17"/>
    <p:sldLayoutId id="2147483957" r:id="rId18"/>
    <p:sldLayoutId id="2147483958" r:id="rId19"/>
    <p:sldLayoutId id="2147483962" r:id="rId20"/>
    <p:sldLayoutId id="2147483963" r:id="rId21"/>
    <p:sldLayoutId id="2147483965" r:id="rId22"/>
  </p:sldLayoutIdLst>
  <p:transition spd="slow">
    <p:push/>
  </p:transition>
  <p:txStyles>
    <p:titleStyle>
      <a:lvl1pPr algn="l" defTabSz="1219070" rtl="0" eaLnBrk="1" latinLnBrk="0" hangingPunct="1">
        <a:lnSpc>
          <a:spcPct val="90000"/>
        </a:lnSpc>
        <a:spcBef>
          <a:spcPct val="0"/>
        </a:spcBef>
        <a:buNone/>
        <a:defRPr lang="en-US" sz="5867" b="0" kern="1200" cap="none" spc="-133"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613791" indent="-613791" algn="l" defTabSz="1219070" rtl="0" eaLnBrk="1" latinLnBrk="0" hangingPunct="1">
        <a:lnSpc>
          <a:spcPct val="90000"/>
        </a:lnSpc>
        <a:spcBef>
          <a:spcPct val="20000"/>
        </a:spcBef>
        <a:buClr>
          <a:schemeClr val="tx1"/>
        </a:buClr>
        <a:buSzPct val="90000"/>
        <a:buFont typeface="Wingdings" pitchFamily="2" charset="2"/>
        <a:buChar char="§"/>
        <a:defRPr sz="4267" kern="1200" spc="-95" baseline="0">
          <a:gradFill>
            <a:gsLst>
              <a:gs pos="0">
                <a:schemeClr val="tx1"/>
              </a:gs>
              <a:gs pos="86000">
                <a:schemeClr val="tx1"/>
              </a:gs>
            </a:gsLst>
            <a:lin ang="5400000" scaled="0"/>
          </a:gradFill>
          <a:latin typeface="+mn-lt"/>
          <a:ea typeface="+mn-ea"/>
          <a:cs typeface="+mn-cs"/>
        </a:defRPr>
      </a:lvl1pPr>
      <a:lvl2pPr marL="1140809" indent="-527016" algn="l" defTabSz="1219070" rtl="0" eaLnBrk="1" latinLnBrk="0" hangingPunct="1">
        <a:lnSpc>
          <a:spcPct val="90000"/>
        </a:lnSpc>
        <a:spcBef>
          <a:spcPct val="20000"/>
        </a:spcBef>
        <a:buClr>
          <a:schemeClr val="tx1"/>
        </a:buClr>
        <a:buSzPct val="90000"/>
        <a:buFont typeface="Wingdings" pitchFamily="2" charset="2"/>
        <a:buChar char="§"/>
        <a:defRPr sz="3733" kern="1200" spc="-95" baseline="0">
          <a:gradFill>
            <a:gsLst>
              <a:gs pos="0">
                <a:schemeClr val="tx1"/>
              </a:gs>
              <a:gs pos="86000">
                <a:schemeClr val="tx1"/>
              </a:gs>
            </a:gsLst>
            <a:lin ang="5400000" scaled="0"/>
          </a:gradFill>
          <a:latin typeface="+mn-lt"/>
          <a:ea typeface="+mn-ea"/>
          <a:cs typeface="+mn-cs"/>
        </a:defRPr>
      </a:lvl2pPr>
      <a:lvl3pPr marL="1678406" indent="-537597" algn="l" defTabSz="1219070" rtl="0" eaLnBrk="1" latinLnBrk="0" hangingPunct="1">
        <a:lnSpc>
          <a:spcPct val="90000"/>
        </a:lnSpc>
        <a:spcBef>
          <a:spcPct val="20000"/>
        </a:spcBef>
        <a:buClr>
          <a:schemeClr val="tx1"/>
        </a:buClr>
        <a:buSzPct val="90000"/>
        <a:buFont typeface="Wingdings" pitchFamily="2" charset="2"/>
        <a:buChar char="§"/>
        <a:defRPr sz="3200" kern="1200" spc="-95" baseline="0">
          <a:gradFill>
            <a:gsLst>
              <a:gs pos="0">
                <a:schemeClr val="tx1"/>
              </a:gs>
              <a:gs pos="86000">
                <a:schemeClr val="tx1"/>
              </a:gs>
            </a:gsLst>
            <a:lin ang="5400000" scaled="0"/>
          </a:gradFill>
          <a:latin typeface="+mn-lt"/>
          <a:ea typeface="+mn-ea"/>
          <a:cs typeface="+mn-cs"/>
        </a:defRPr>
      </a:lvl3pPr>
      <a:lvl4pPr marL="2139808" indent="-4614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4pPr>
      <a:lvl5pPr marL="2588511" indent="-4487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5pPr>
      <a:lvl6pPr marL="3352443"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977"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12"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48"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70" rtl="0" eaLnBrk="1" latinLnBrk="0" hangingPunct="1">
        <a:defRPr sz="2533" kern="1200">
          <a:solidFill>
            <a:schemeClr val="tx1"/>
          </a:solidFill>
          <a:latin typeface="+mn-lt"/>
          <a:ea typeface="+mn-ea"/>
          <a:cs typeface="+mn-cs"/>
        </a:defRPr>
      </a:lvl1pPr>
      <a:lvl2pPr marL="609535" algn="l" defTabSz="1219070" rtl="0" eaLnBrk="1" latinLnBrk="0" hangingPunct="1">
        <a:defRPr sz="2533" kern="1200">
          <a:solidFill>
            <a:schemeClr val="tx1"/>
          </a:solidFill>
          <a:latin typeface="+mn-lt"/>
          <a:ea typeface="+mn-ea"/>
          <a:cs typeface="+mn-cs"/>
        </a:defRPr>
      </a:lvl2pPr>
      <a:lvl3pPr marL="1219070" algn="l" defTabSz="1219070" rtl="0" eaLnBrk="1" latinLnBrk="0" hangingPunct="1">
        <a:defRPr sz="2533" kern="1200">
          <a:solidFill>
            <a:schemeClr val="tx1"/>
          </a:solidFill>
          <a:latin typeface="+mn-lt"/>
          <a:ea typeface="+mn-ea"/>
          <a:cs typeface="+mn-cs"/>
        </a:defRPr>
      </a:lvl3pPr>
      <a:lvl4pPr marL="1828605" algn="l" defTabSz="1219070" rtl="0" eaLnBrk="1" latinLnBrk="0" hangingPunct="1">
        <a:defRPr sz="2533" kern="1200">
          <a:solidFill>
            <a:schemeClr val="tx1"/>
          </a:solidFill>
          <a:latin typeface="+mn-lt"/>
          <a:ea typeface="+mn-ea"/>
          <a:cs typeface="+mn-cs"/>
        </a:defRPr>
      </a:lvl4pPr>
      <a:lvl5pPr marL="2438140" algn="l" defTabSz="1219070" rtl="0" eaLnBrk="1" latinLnBrk="0" hangingPunct="1">
        <a:defRPr sz="2533" kern="1200">
          <a:solidFill>
            <a:schemeClr val="tx1"/>
          </a:solidFill>
          <a:latin typeface="+mn-lt"/>
          <a:ea typeface="+mn-ea"/>
          <a:cs typeface="+mn-cs"/>
        </a:defRPr>
      </a:lvl5pPr>
      <a:lvl6pPr marL="3047674" algn="l" defTabSz="1219070" rtl="0" eaLnBrk="1" latinLnBrk="0" hangingPunct="1">
        <a:defRPr sz="2533" kern="1200">
          <a:solidFill>
            <a:schemeClr val="tx1"/>
          </a:solidFill>
          <a:latin typeface="+mn-lt"/>
          <a:ea typeface="+mn-ea"/>
          <a:cs typeface="+mn-cs"/>
        </a:defRPr>
      </a:lvl6pPr>
      <a:lvl7pPr marL="3657210" algn="l" defTabSz="1219070" rtl="0" eaLnBrk="1" latinLnBrk="0" hangingPunct="1">
        <a:defRPr sz="2533" kern="1200">
          <a:solidFill>
            <a:schemeClr val="tx1"/>
          </a:solidFill>
          <a:latin typeface="+mn-lt"/>
          <a:ea typeface="+mn-ea"/>
          <a:cs typeface="+mn-cs"/>
        </a:defRPr>
      </a:lvl7pPr>
      <a:lvl8pPr marL="4266745" algn="l" defTabSz="1219070" rtl="0" eaLnBrk="1" latinLnBrk="0" hangingPunct="1">
        <a:defRPr sz="2533" kern="1200">
          <a:solidFill>
            <a:schemeClr val="tx1"/>
          </a:solidFill>
          <a:latin typeface="+mn-lt"/>
          <a:ea typeface="+mn-ea"/>
          <a:cs typeface="+mn-cs"/>
        </a:defRPr>
      </a:lvl8pPr>
      <a:lvl9pPr marL="4876279" algn="l" defTabSz="1219070" rtl="0" eaLnBrk="1" latinLnBrk="0" hangingPunct="1">
        <a:defRPr sz="2533"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14/05/2020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29314537"/>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 id="2147483994" r:id="rId16"/>
    <p:sldLayoutId id="2147483995" r:id="rId17"/>
    <p:sldLayoutId id="2147483997" r:id="rId18"/>
    <p:sldLayoutId id="214748400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8036757"/>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14-05-2020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628869951"/>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42"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Tree>
    <p:extLst>
      <p:ext uri="{BB962C8B-B14F-4D97-AF65-F5344CB8AC3E}">
        <p14:creationId xmlns:p14="http://schemas.microsoft.com/office/powerpoint/2010/main" val="156896333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 id="2147483871" r:id="rId38"/>
    <p:sldLayoutId id="2147483872" r:id="rId39"/>
    <p:sldLayoutId id="2147483873" r:id="rId4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556383"/>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1"/>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6" name="Group 5">
            <a:extLst>
              <a:ext uri="{FF2B5EF4-FFF2-40B4-BE49-F238E27FC236}">
                <a16:creationId xmlns:a16="http://schemas.microsoft.com/office/drawing/2014/main" id="{511D5BED-55A5-A54B-B107-CD3CFEA4C481}"/>
              </a:ext>
            </a:extLst>
          </p:cNvPr>
          <p:cNvGrpSpPr/>
          <p:nvPr userDrawn="1"/>
        </p:nvGrpSpPr>
        <p:grpSpPr>
          <a:xfrm rot="5400000">
            <a:off x="9309998" y="3018171"/>
            <a:ext cx="6858000" cy="821662"/>
            <a:chOff x="465138" y="4389919"/>
            <a:chExt cx="11534450" cy="1963738"/>
          </a:xfrm>
        </p:grpSpPr>
        <p:sp>
          <p:nvSpPr>
            <p:cNvPr id="7" name="Rectangle 6">
              <a:extLst>
                <a:ext uri="{FF2B5EF4-FFF2-40B4-BE49-F238E27FC236}">
                  <a16:creationId xmlns:a16="http://schemas.microsoft.com/office/drawing/2014/main" id="{55D62223-FAB1-1E4A-B3E0-6C7A89FCE9DB}"/>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White</a:t>
              </a:r>
            </a:p>
            <a:p>
              <a:pPr defTabSz="913927" fontAlgn="base">
                <a:spcBef>
                  <a:spcPct val="0"/>
                </a:spcBef>
                <a:spcAft>
                  <a:spcPts val="98"/>
                </a:spcAft>
              </a:pPr>
              <a:r>
                <a:rPr lang="en-US" sz="784">
                  <a:solidFill>
                    <a:schemeClr val="tx1"/>
                  </a:solidFill>
                  <a:ea typeface="Segoe UI" pitchFamily="34" charset="0"/>
                  <a:cs typeface="Segoe UI" pitchFamily="34" charset="0"/>
                </a:rPr>
                <a:t>R255 G255 B255</a:t>
              </a:r>
            </a:p>
            <a:p>
              <a:pPr defTabSz="913927" fontAlgn="base">
                <a:spcBef>
                  <a:spcPct val="0"/>
                </a:spcBef>
                <a:spcAft>
                  <a:spcPts val="98"/>
                </a:spcAft>
              </a:pPr>
              <a:r>
                <a:rPr lang="en-US" sz="784">
                  <a:solidFill>
                    <a:schemeClr val="tx1"/>
                  </a:solidFill>
                  <a:ea typeface="Segoe UI" pitchFamily="34" charset="0"/>
                  <a:cs typeface="Segoe UI" pitchFamily="34" charset="0"/>
                </a:rPr>
                <a:t>Hex #</a:t>
              </a:r>
              <a:r>
                <a:rPr lang="en-US" sz="784" err="1">
                  <a:solidFill>
                    <a:schemeClr val="tx1"/>
                  </a:solidFill>
                  <a:ea typeface="Segoe UI" pitchFamily="34" charset="0"/>
                  <a:cs typeface="Segoe UI" pitchFamily="34" charset="0"/>
                </a:rPr>
                <a:t>ffffff</a:t>
              </a:r>
              <a:endParaRPr lang="en-US" sz="784">
                <a:solidFill>
                  <a:schemeClr val="tx1"/>
                </a:solidFill>
                <a:ea typeface="Segoe UI" pitchFamily="34" charset="0"/>
                <a:cs typeface="Segoe UI" pitchFamily="34" charset="0"/>
              </a:endParaRPr>
            </a:p>
            <a:p>
              <a:pPr defTabSz="913927" fontAlgn="base">
                <a:spcBef>
                  <a:spcPct val="0"/>
                </a:spcBef>
                <a:spcAft>
                  <a:spcPts val="98"/>
                </a:spcAft>
              </a:pPr>
              <a:r>
                <a:rPr lang="en-US" sz="784">
                  <a:solidFill>
                    <a:schemeClr val="tx1"/>
                  </a:solidFill>
                  <a:ea typeface="Segoe UI" pitchFamily="34" charset="0"/>
                  <a:cs typeface="Segoe UI" pitchFamily="34" charset="0"/>
                </a:rPr>
                <a:t>C0 M0 Y0 K0</a:t>
              </a:r>
            </a:p>
          </p:txBody>
        </p:sp>
        <p:sp>
          <p:nvSpPr>
            <p:cNvPr id="8" name="Rectangle 7">
              <a:extLst>
                <a:ext uri="{FF2B5EF4-FFF2-40B4-BE49-F238E27FC236}">
                  <a16:creationId xmlns:a16="http://schemas.microsoft.com/office/drawing/2014/main" id="{02CE70B1-36F1-054F-A28C-29FCE5254562}"/>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Light Gray</a:t>
              </a:r>
            </a:p>
            <a:p>
              <a:pPr defTabSz="913927" fontAlgn="base">
                <a:spcBef>
                  <a:spcPct val="0"/>
                </a:spcBef>
                <a:spcAft>
                  <a:spcPts val="98"/>
                </a:spcAft>
              </a:pPr>
              <a:r>
                <a:rPr lang="en-US" sz="784">
                  <a:solidFill>
                    <a:schemeClr val="tx1"/>
                  </a:solidFill>
                  <a:ea typeface="Segoe UI" pitchFamily="34" charset="0"/>
                  <a:cs typeface="Segoe UI" pitchFamily="34" charset="0"/>
                </a:rPr>
                <a:t>R235 G235 B235</a:t>
              </a:r>
            </a:p>
          </p:txBody>
        </p:sp>
        <p:sp>
          <p:nvSpPr>
            <p:cNvPr id="9" name="Rectangle 8">
              <a:extLst>
                <a:ext uri="{FF2B5EF4-FFF2-40B4-BE49-F238E27FC236}">
                  <a16:creationId xmlns:a16="http://schemas.microsoft.com/office/drawing/2014/main" id="{AFC7ECD4-4170-914C-BE1E-B652016E3564}"/>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Medium Gray </a:t>
              </a:r>
            </a:p>
            <a:p>
              <a:pPr defTabSz="913927" fontAlgn="base">
                <a:spcBef>
                  <a:spcPct val="0"/>
                </a:spcBef>
                <a:spcAft>
                  <a:spcPts val="98"/>
                </a:spcAft>
              </a:pPr>
              <a:r>
                <a:rPr lang="en-US" sz="784">
                  <a:solidFill>
                    <a:schemeClr val="bg2"/>
                  </a:solidFill>
                  <a:ea typeface="Segoe UI" pitchFamily="34" charset="0"/>
                  <a:cs typeface="Segoe UI" pitchFamily="34" charset="0"/>
                </a:rPr>
                <a:t>R117 G117 B122</a:t>
              </a:r>
            </a:p>
          </p:txBody>
        </p:sp>
        <p:sp>
          <p:nvSpPr>
            <p:cNvPr id="10" name="Rectangle 9">
              <a:extLst>
                <a:ext uri="{FF2B5EF4-FFF2-40B4-BE49-F238E27FC236}">
                  <a16:creationId xmlns:a16="http://schemas.microsoft.com/office/drawing/2014/main" id="{80716815-79AA-7A44-A718-D31CD7CDF408}"/>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Dark Gray</a:t>
              </a:r>
            </a:p>
            <a:p>
              <a:pPr defTabSz="913927" fontAlgn="base">
                <a:spcBef>
                  <a:spcPct val="0"/>
                </a:spcBef>
                <a:spcAft>
                  <a:spcPts val="98"/>
                </a:spcAft>
              </a:pPr>
              <a:r>
                <a:rPr lang="en-US" sz="784">
                  <a:solidFill>
                    <a:schemeClr val="bg2"/>
                  </a:solidFill>
                  <a:ea typeface="Segoe UI" pitchFamily="34" charset="0"/>
                  <a:cs typeface="Segoe UI" pitchFamily="34" charset="0"/>
                </a:rPr>
                <a:t>R60 G60 B65</a:t>
              </a:r>
            </a:p>
          </p:txBody>
        </p:sp>
        <p:sp>
          <p:nvSpPr>
            <p:cNvPr id="11" name="Rectangle 10">
              <a:extLst>
                <a:ext uri="{FF2B5EF4-FFF2-40B4-BE49-F238E27FC236}">
                  <a16:creationId xmlns:a16="http://schemas.microsoft.com/office/drawing/2014/main" id="{E4442D23-8CBA-7A43-8435-AA56C886BD99}"/>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Power BI</a:t>
              </a:r>
            </a:p>
            <a:p>
              <a:pPr defTabSz="913927" fontAlgn="base">
                <a:spcBef>
                  <a:spcPct val="0"/>
                </a:spcBef>
                <a:spcAft>
                  <a:spcPts val="98"/>
                </a:spcAft>
              </a:pPr>
              <a:r>
                <a:rPr lang="en-US" sz="784">
                  <a:solidFill>
                    <a:schemeClr val="tx1"/>
                  </a:solidFill>
                  <a:ea typeface="Segoe UI" pitchFamily="34" charset="0"/>
                  <a:cs typeface="Segoe UI" pitchFamily="34" charset="0"/>
                </a:rPr>
                <a:t>R242 G200 B16</a:t>
              </a:r>
            </a:p>
          </p:txBody>
        </p:sp>
        <p:sp>
          <p:nvSpPr>
            <p:cNvPr id="12" name="Rectangle 11">
              <a:extLst>
                <a:ext uri="{FF2B5EF4-FFF2-40B4-BE49-F238E27FC236}">
                  <a16:creationId xmlns:a16="http://schemas.microsoft.com/office/drawing/2014/main" id="{64F53114-F016-D740-B25D-66ABE874E0E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1"/>
                  </a:solidFill>
                  <a:ea typeface="Segoe UI" pitchFamily="34" charset="0"/>
                  <a:cs typeface="Segoe UI" pitchFamily="34" charset="0"/>
                </a:rPr>
                <a:t>PowerApps</a:t>
              </a:r>
            </a:p>
            <a:p>
              <a:pPr defTabSz="913927" fontAlgn="base">
                <a:spcBef>
                  <a:spcPct val="0"/>
                </a:spcBef>
                <a:spcAft>
                  <a:spcPts val="98"/>
                </a:spcAft>
              </a:pPr>
              <a:r>
                <a:rPr lang="en-US" sz="784">
                  <a:solidFill>
                    <a:schemeClr val="bg1"/>
                  </a:solidFill>
                  <a:ea typeface="Segoe UI" pitchFamily="34" charset="0"/>
                  <a:cs typeface="Segoe UI" pitchFamily="34" charset="0"/>
                </a:rPr>
                <a:t>R116 G39 B116</a:t>
              </a:r>
            </a:p>
          </p:txBody>
        </p:sp>
        <p:sp>
          <p:nvSpPr>
            <p:cNvPr id="13" name="Rectangle 12">
              <a:extLst>
                <a:ext uri="{FF2B5EF4-FFF2-40B4-BE49-F238E27FC236}">
                  <a16:creationId xmlns:a16="http://schemas.microsoft.com/office/drawing/2014/main" id="{2AC84A12-82FB-364C-B32B-CB767711C1AD}"/>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Flow</a:t>
              </a:r>
            </a:p>
            <a:p>
              <a:pPr defTabSz="913927" fontAlgn="base">
                <a:spcBef>
                  <a:spcPct val="0"/>
                </a:spcBef>
                <a:spcAft>
                  <a:spcPts val="98"/>
                </a:spcAft>
              </a:pPr>
              <a:r>
                <a:rPr lang="en-US" sz="784">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3858684229"/>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00" r:id="rId26"/>
    <p:sldLayoutId id="2147483901" r:id="rId27"/>
    <p:sldLayoutId id="2147483902" r:id="rId28"/>
    <p:sldLayoutId id="2147483903" r:id="rId29"/>
    <p:sldLayoutId id="2147483904" r:id="rId30"/>
    <p:sldLayoutId id="2147483905" r:id="rId31"/>
    <p:sldLayoutId id="2147483906" r:id="rId32"/>
    <p:sldLayoutId id="2147483907" r:id="rId33"/>
    <p:sldLayoutId id="2147483908" r:id="rId34"/>
    <p:sldLayoutId id="2147483909" r:id="rId35"/>
    <p:sldLayoutId id="2147483910" r:id="rId36"/>
    <p:sldLayoutId id="2147483911" r:id="rId37"/>
    <p:sldLayoutId id="2147483912" r:id="rId38"/>
    <p:sldLayoutId id="2147483913" r:id="rId39"/>
    <p:sldLayoutId id="2147483914" r:id="rId40"/>
    <p:sldLayoutId id="2147483915" r:id="rId41"/>
    <p:sldLayoutId id="2147483916" r:id="rId42"/>
  </p:sldLayoutIdLst>
  <p:transition>
    <p:fade/>
  </p:transition>
  <p:hf sldNum="0"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4155161719"/>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70" r:id="rId15"/>
    <p:sldLayoutId id="2147483971" r:id="rId16"/>
    <p:sldLayoutId id="2147483972" r:id="rId17"/>
    <p:sldLayoutId id="2147483973" r:id="rId18"/>
    <p:sldLayoutId id="2147483974" r:id="rId19"/>
    <p:sldLayoutId id="2147483975" r:id="rId20"/>
    <p:sldLayoutId id="2147483976" r:id="rId21"/>
    <p:sldLayoutId id="2147483977" r:id="rId22"/>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1.xml"/></Relationships>
</file>

<file path=ppt/slides/_rels/slide1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6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5.xml"/></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255.xml"/><Relationship Id="rId5" Type="http://schemas.openxmlformats.org/officeDocument/2006/relationships/image" Target="../media/image88.png"/><Relationship Id="rId4" Type="http://schemas.openxmlformats.org/officeDocument/2006/relationships/image" Target="../media/image87.sv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255.xml"/><Relationship Id="rId5" Type="http://schemas.openxmlformats.org/officeDocument/2006/relationships/image" Target="../media/image88.png"/><Relationship Id="rId4" Type="http://schemas.openxmlformats.org/officeDocument/2006/relationships/image" Target="../media/image87.svg"/></Relationships>
</file>

<file path=ppt/slides/_rels/slide2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55.xml"/></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264.xml"/><Relationship Id="rId4" Type="http://schemas.openxmlformats.org/officeDocument/2006/relationships/image" Target="../media/image91.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4.xml"/></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265.xml"/><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hyperlink" Target="https://aka.ms/adtenantrestrictions" TargetMode="External"/><Relationship Id="rId2" Type="http://schemas.openxmlformats.org/officeDocument/2006/relationships/notesSlide" Target="../notesSlides/notesSlide21.xml"/><Relationship Id="rId1" Type="http://schemas.openxmlformats.org/officeDocument/2006/relationships/slideLayout" Target="../slideLayouts/slideLayout265.xml"/><Relationship Id="rId5" Type="http://schemas.openxmlformats.org/officeDocument/2006/relationships/image" Target="../media/image92.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65.xml"/><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46.xml"/></Relationships>
</file>

<file path=ppt/slides/_rels/slide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5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5.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26.xml"/><Relationship Id="rId5" Type="http://schemas.openxmlformats.org/officeDocument/2006/relationships/image" Target="../media/image98.png"/><Relationship Id="rId4" Type="http://schemas.openxmlformats.org/officeDocument/2006/relationships/image" Target="../media/image97.png"/></Relationships>
</file>

<file path=ppt/slides/_rels/slide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7.xml"/><Relationship Id="rId1" Type="http://schemas.openxmlformats.org/officeDocument/2006/relationships/slideLayout" Target="../slideLayouts/slideLayout226.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hyperlink" Target="https://protection.office.com/"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100.emf"/><Relationship Id="rId7"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26.xml"/><Relationship Id="rId6" Type="http://schemas.openxmlformats.org/officeDocument/2006/relationships/hyperlink" Target="https://flow.microsoft.com/" TargetMode="External"/><Relationship Id="rId5" Type="http://schemas.openxmlformats.org/officeDocument/2006/relationships/hyperlink" Target="https://make.powerapps.com/" TargetMode="External"/><Relationship Id="rId10" Type="http://schemas.openxmlformats.org/officeDocument/2006/relationships/image" Target="../media/image104.emf"/><Relationship Id="rId4" Type="http://schemas.openxmlformats.org/officeDocument/2006/relationships/hyperlink" Target="https://aka.ms/ppac" TargetMode="External"/><Relationship Id="rId9" Type="http://schemas.openxmlformats.org/officeDocument/2006/relationships/image" Target="../media/image103.png"/></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226.xml"/><Relationship Id="rId5" Type="http://schemas.openxmlformats.org/officeDocument/2006/relationships/image" Target="../media/image106.png"/><Relationship Id="rId4"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5.xml"/></Relationships>
</file>

<file path=ppt/slides/_rels/slide4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237.xml"/></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2.xml"/><Relationship Id="rId1" Type="http://schemas.openxmlformats.org/officeDocument/2006/relationships/slideLayout" Target="../slideLayouts/slideLayout2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44.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33.xml"/><Relationship Id="rId1" Type="http://schemas.openxmlformats.org/officeDocument/2006/relationships/slideLayout" Target="../slideLayouts/slideLayout294.xml"/></Relationships>
</file>

<file path=ppt/slides/_rels/slide45.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34.xml"/><Relationship Id="rId1" Type="http://schemas.openxmlformats.org/officeDocument/2006/relationships/slideLayout" Target="../slideLayouts/slideLayout294.xml"/><Relationship Id="rId5" Type="http://schemas.openxmlformats.org/officeDocument/2006/relationships/image" Target="../media/image109.png"/><Relationship Id="rId4" Type="http://schemas.openxmlformats.org/officeDocument/2006/relationships/hyperlink" Target="https://aka.ms/ppac"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0.xml"/></Relationships>
</file>

<file path=ppt/slides/_rels/slide47.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hyperlink" Target="https://preview.flow.microsoft.com/en-us/blog/accessing-office-365-security-compliance-center-logs-from-microsoft-flow/" TargetMode="External"/><Relationship Id="rId7" Type="http://schemas.openxmlformats.org/officeDocument/2006/relationships/image" Target="../media/image113.emf"/><Relationship Id="rId2" Type="http://schemas.openxmlformats.org/officeDocument/2006/relationships/hyperlink" Target="https://preview.flow.microsoft.com/en-us/blog/automate-flow-governance/" TargetMode="External"/><Relationship Id="rId1" Type="http://schemas.openxmlformats.org/officeDocument/2006/relationships/slideLayout" Target="../slideLayouts/slideLayout241.xml"/><Relationship Id="rId6" Type="http://schemas.openxmlformats.org/officeDocument/2006/relationships/image" Target="../media/image112.png"/><Relationship Id="rId5" Type="http://schemas.openxmlformats.org/officeDocument/2006/relationships/image" Target="../media/image111.emf"/><Relationship Id="rId4" Type="http://schemas.openxmlformats.org/officeDocument/2006/relationships/image" Target="../media/image110.emf"/><Relationship Id="rId9" Type="http://schemas.openxmlformats.org/officeDocument/2006/relationships/image" Target="../media/image115.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1.xml"/></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241.xml"/><Relationship Id="rId4" Type="http://schemas.openxmlformats.org/officeDocument/2006/relationships/image" Target="../media/image1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5.xml"/></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8.xml"/><Relationship Id="rId1" Type="http://schemas.openxmlformats.org/officeDocument/2006/relationships/slideLayout" Target="../slideLayouts/slideLayout241.xml"/><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5.xml"/></Relationships>
</file>

<file path=ppt/slides/_rels/slide52.xml.rels><?xml version="1.0" encoding="UTF-8" standalone="yes"?>
<Relationships xmlns="http://schemas.openxmlformats.org/package/2006/relationships"><Relationship Id="rId3" Type="http://schemas.openxmlformats.org/officeDocument/2006/relationships/hyperlink" Target="https://aka.ms/powerappspowershell" TargetMode="External"/><Relationship Id="rId7" Type="http://schemas.openxmlformats.org/officeDocument/2006/relationships/image" Target="../media/image123.png"/><Relationship Id="rId2" Type="http://schemas.openxmlformats.org/officeDocument/2006/relationships/notesSlide" Target="../notesSlides/notesSlide40.xml"/><Relationship Id="rId1" Type="http://schemas.openxmlformats.org/officeDocument/2006/relationships/slideLayout" Target="../slideLayouts/slideLayout24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3.xml.rels><?xml version="1.0" encoding="UTF-8" standalone="yes"?>
<Relationships xmlns="http://schemas.openxmlformats.org/package/2006/relationships"><Relationship Id="rId3" Type="http://schemas.openxmlformats.org/officeDocument/2006/relationships/hyperlink" Target="https://aka.ms/restrictflowconnector" TargetMode="External"/><Relationship Id="rId2" Type="http://schemas.openxmlformats.org/officeDocument/2006/relationships/hyperlink" Target="https://aka.ms/restrictappcreators" TargetMode="External"/><Relationship Id="rId1" Type="http://schemas.openxmlformats.org/officeDocument/2006/relationships/slideLayout" Target="../slideLayouts/slideLayout242.xml"/><Relationship Id="rId6" Type="http://schemas.openxmlformats.org/officeDocument/2006/relationships/image" Target="../media/image124.png"/><Relationship Id="rId5" Type="http://schemas.openxmlformats.org/officeDocument/2006/relationships/hyperlink" Target="https://aka.ms/newconnectornotification" TargetMode="External"/><Relationship Id="rId4" Type="http://schemas.openxmlformats.org/officeDocument/2006/relationships/hyperlink" Target="https://aka.ms/restrictappconnector"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44.xml"/></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1.xml"/><Relationship Id="rId1" Type="http://schemas.openxmlformats.org/officeDocument/2006/relationships/slideLayout" Target="../slideLayouts/slideLayout240.xml"/></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en-gb/power-automate/ui-flows/setup" TargetMode="External"/><Relationship Id="rId2" Type="http://schemas.openxmlformats.org/officeDocument/2006/relationships/notesSlide" Target="../notesSlides/notesSlide42.xml"/><Relationship Id="rId1" Type="http://schemas.openxmlformats.org/officeDocument/2006/relationships/slideLayout" Target="../slideLayouts/slideLayout235.xml"/></Relationships>
</file>

<file path=ppt/slides/_rels/slide57.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18" Type="http://schemas.openxmlformats.org/officeDocument/2006/relationships/image" Target="../media/image142.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1.png"/><Relationship Id="rId2" Type="http://schemas.openxmlformats.org/officeDocument/2006/relationships/notesSlide" Target="../notesSlides/notesSlide43.xml"/><Relationship Id="rId16" Type="http://schemas.openxmlformats.org/officeDocument/2006/relationships/image" Target="../media/image140.png"/><Relationship Id="rId20"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5" Type="http://schemas.openxmlformats.org/officeDocument/2006/relationships/image" Target="../media/image139.png"/><Relationship Id="rId10" Type="http://schemas.openxmlformats.org/officeDocument/2006/relationships/image" Target="../media/image134.png"/><Relationship Id="rId19" Type="http://schemas.openxmlformats.org/officeDocument/2006/relationships/image" Target="../media/image143.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s>
</file>

<file path=ppt/slides/_rels/slide5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6.xml"/><Relationship Id="rId1" Type="http://schemas.openxmlformats.org/officeDocument/2006/relationships/slideLayout" Target="../slideLayouts/slideLayout235.xml"/></Relationships>
</file>

<file path=ppt/slides/_rels/slide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s://go.microsoft.com/fwlink/?linkid=2102613" TargetMode="External"/><Relationship Id="rId7" Type="http://schemas.openxmlformats.org/officeDocument/2006/relationships/image" Target="../media/image157.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6.xml.rels><?xml version="1.0" encoding="UTF-8" standalone="yes"?>
<Relationships xmlns="http://schemas.openxmlformats.org/package/2006/relationships"><Relationship Id="rId3" Type="http://schemas.openxmlformats.org/officeDocument/2006/relationships/hyperlink" Target="https://chrome.google.com/webstore/detail/selenium-ide/mooikfkahbdckldjjndioackbalphokd"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hyperlink" Target="https://go.microsoft.com/fwlink/?LinkId=2116849&amp;clcid=0x409" TargetMode="External"/><Relationship Id="rId4" Type="http://schemas.openxmlformats.org/officeDocument/2006/relationships/hyperlink" Target="https://docs.microsoft.com/data-integration/gateway/service-gateway-install"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235.xml"/></Relationships>
</file>

<file path=ppt/slides/_rels/slide7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docs.microsoft.com/en-gb/power-automate/" TargetMode="External"/><Relationship Id="rId1" Type="http://schemas.openxmlformats.org/officeDocument/2006/relationships/slideLayout" Target="../slideLayouts/slideLayout1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69.png"/><Relationship Id="rId18" Type="http://schemas.openxmlformats.org/officeDocument/2006/relationships/hyperlink" Target="https://github.com/jenkinsns" TargetMode="External"/><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hyperlink" Target="https://www.linkedin.com/in/jenkinsns/" TargetMode="External"/><Relationship Id="rId17" Type="http://schemas.openxmlformats.org/officeDocument/2006/relationships/image" Target="../media/image171.png"/><Relationship Id="rId2" Type="http://schemas.openxmlformats.org/officeDocument/2006/relationships/image" Target="../media/image160.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164.png"/><Relationship Id="rId11" Type="http://schemas.openxmlformats.org/officeDocument/2006/relationships/image" Target="../media/image168.jpg"/><Relationship Id="rId5" Type="http://schemas.openxmlformats.org/officeDocument/2006/relationships/image" Target="../media/image163.png"/><Relationship Id="rId15" Type="http://schemas.openxmlformats.org/officeDocument/2006/relationships/image" Target="../media/image170.png"/><Relationship Id="rId10" Type="http://schemas.openxmlformats.org/officeDocument/2006/relationships/image" Target="../media/image167.png"/><Relationship Id="rId19" Type="http://schemas.openxmlformats.org/officeDocument/2006/relationships/hyperlink" Target="https://www.facebook.com/spfxinfo/" TargetMode="External"/><Relationship Id="rId4" Type="http://schemas.openxmlformats.org/officeDocument/2006/relationships/image" Target="../media/image162.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270.xml"/><Relationship Id="rId4" Type="http://schemas.openxmlformats.org/officeDocument/2006/relationships/hyperlink" Target="https://aka.ms/ppac"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notesSlide" Target="../notesSlides/notesSlide9.xml"/><Relationship Id="rId1" Type="http://schemas.openxmlformats.org/officeDocument/2006/relationships/slideLayout" Target="../slideLayouts/slideLayout2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Automate Empowerment</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498598"/>
          </a:xfrm>
        </p:spPr>
        <p:txBody>
          <a:bodyPr/>
          <a:lstStyle/>
          <a:p>
            <a:r>
              <a:rPr lang="en-US" sz="3600" spc="-50" dirty="0">
                <a:solidFill>
                  <a:srgbClr val="418AB3"/>
                </a:solidFill>
                <a:ea typeface="+mj-ea"/>
                <a:cs typeface="+mj-cs"/>
              </a:rPr>
              <a:t>Establish an environment strategy</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876380" y="1415622"/>
            <a:ext cx="9898529" cy="4530471"/>
          </a:xfrm>
        </p:spPr>
        <p:txBody>
          <a:bodyPr/>
          <a:lstStyle/>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Assign your admins the Power Platform service admin role, which grants full access to Power Apps, Power Automate, &amp; </a:t>
            </a:r>
            <a:r>
              <a:rPr lang="en-US" sz="2000" dirty="0" err="1">
                <a:solidFill>
                  <a:prstClr val="black"/>
                </a:solidFill>
                <a:latin typeface="Calibri" panose="020F0502020204030204" pitchFamily="34" charset="0"/>
                <a:cs typeface="Calibri" panose="020F0502020204030204" pitchFamily="34" charset="0"/>
              </a:rPr>
              <a:t>PowerBI</a:t>
            </a: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Restrict the creation of net-new trial and production environments to admins   </a:t>
            </a: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Treat the default environment as a ‘Personal productivity’ environment for your business groups (renaming the environment is recommended)</a:t>
            </a: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Establish a process for requesting access or creation of environments</a:t>
            </a:r>
          </a:p>
          <a:p>
            <a:pPr marL="1051941" lvl="2" indent="-285750">
              <a:lnSpc>
                <a:spcPct val="120000"/>
              </a:lnSpc>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Dev/Test/Production environments for specific business groups or applications</a:t>
            </a:r>
          </a:p>
          <a:p>
            <a:pPr marL="1051941" lvl="2" indent="-285750">
              <a:lnSpc>
                <a:spcPct val="120000"/>
              </a:lnSpc>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Individual-use environments for POCs and trainings</a:t>
            </a:r>
          </a:p>
        </p:txBody>
      </p:sp>
    </p:spTree>
    <p:extLst>
      <p:ext uri="{BB962C8B-B14F-4D97-AF65-F5344CB8AC3E}">
        <p14:creationId xmlns:p14="http://schemas.microsoft.com/office/powerpoint/2010/main" val="25619833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CACE-E9C4-4D31-8B70-20706ABA6E6D}"/>
              </a:ext>
            </a:extLst>
          </p:cNvPr>
          <p:cNvSpPr>
            <a:spLocks noGrp="1"/>
          </p:cNvSpPr>
          <p:nvPr>
            <p:ph type="title"/>
          </p:nvPr>
        </p:nvSpPr>
        <p:spPr>
          <a:xfrm>
            <a:off x="489079" y="228603"/>
            <a:ext cx="11296416" cy="498598"/>
          </a:xfrm>
        </p:spPr>
        <p:txBody>
          <a:bodyPr/>
          <a:lstStyle/>
          <a:p>
            <a:r>
              <a:rPr lang="en-US" sz="3600" spc="-50" dirty="0">
                <a:solidFill>
                  <a:srgbClr val="418AB3"/>
                </a:solidFill>
                <a:ea typeface="+mj-ea"/>
                <a:cs typeface="+mj-cs"/>
              </a:rPr>
              <a:t>Default Environment</a:t>
            </a:r>
          </a:p>
        </p:txBody>
      </p:sp>
      <p:sp>
        <p:nvSpPr>
          <p:cNvPr id="3" name="Text Placeholder 2">
            <a:extLst>
              <a:ext uri="{FF2B5EF4-FFF2-40B4-BE49-F238E27FC236}">
                <a16:creationId xmlns:a16="http://schemas.microsoft.com/office/drawing/2014/main" id="{F8EE09FF-EFB1-47DE-B0D9-E6FC94ACEEC6}"/>
              </a:ext>
            </a:extLst>
          </p:cNvPr>
          <p:cNvSpPr>
            <a:spLocks noGrp="1"/>
          </p:cNvSpPr>
          <p:nvPr>
            <p:ph type="body" sz="quarter" idx="10"/>
          </p:nvPr>
        </p:nvSpPr>
        <p:spPr>
          <a:xfrm>
            <a:off x="584200" y="1435497"/>
            <a:ext cx="11018520" cy="3155672"/>
          </a:xfrm>
        </p:spPr>
        <p:txBody>
          <a:bodyPr/>
          <a:lstStyle/>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Automatically created with first user in the region closest to the Azure AD tenant</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New users that sign up for Power Apps automatically added to the Maker role</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Users are not automatically added to the Environment Admin role</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The default environment can’t be deleted, but you can rename it – e.g. Personal Productivity</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19C81A7E-C386-4941-9A9A-202AFE9C92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6635" y="4609008"/>
            <a:ext cx="5226085" cy="1146183"/>
          </a:xfrm>
          <a:prstGeom prst="rect">
            <a:avLst/>
          </a:prstGeom>
          <a:ln>
            <a:solidFill>
              <a:schemeClr val="tx1"/>
            </a:solidFill>
          </a:ln>
        </p:spPr>
      </p:pic>
    </p:spTree>
    <p:extLst>
      <p:ext uri="{BB962C8B-B14F-4D97-AF65-F5344CB8AC3E}">
        <p14:creationId xmlns:p14="http://schemas.microsoft.com/office/powerpoint/2010/main" val="4139367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87806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Power Platform Environments are built on Azure</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sp>
        <p:nvSpPr>
          <p:cNvPr id="10" name="object 10"/>
          <p:cNvSpPr txBox="1"/>
          <p:nvPr/>
        </p:nvSpPr>
        <p:spPr>
          <a:xfrm>
            <a:off x="2409444" y="1755648"/>
            <a:ext cx="1478280" cy="2908300"/>
          </a:xfrm>
          <a:prstGeom prst="rect">
            <a:avLst/>
          </a:prstGeom>
          <a:solidFill>
            <a:srgbClr val="6FAC46"/>
          </a:solidFill>
          <a:ln w="12192">
            <a:solidFill>
              <a:srgbClr val="507D31"/>
            </a:solidFill>
          </a:ln>
        </p:spPr>
        <p:txBody>
          <a:bodyPr vert="horz" wrap="square" lIns="0" tIns="31115" rIns="0" bIns="0" rtlCol="0">
            <a:spAutoFit/>
          </a:bodyPr>
          <a:lstStyle/>
          <a:p>
            <a:pPr marL="142240" marR="134620" indent="-1270" algn="ctr">
              <a:lnSpc>
                <a:spcPct val="100000"/>
              </a:lnSpc>
              <a:spcBef>
                <a:spcPts val="245"/>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sp>
        <p:nvSpPr>
          <p:cNvPr id="11" name="object 11"/>
          <p:cNvSpPr txBox="1"/>
          <p:nvPr/>
        </p:nvSpPr>
        <p:spPr>
          <a:xfrm>
            <a:off x="2607564" y="2827020"/>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dirty="0">
              <a:solidFill>
                <a:schemeClr val="bg1">
                  <a:lumMod val="50000"/>
                </a:schemeClr>
              </a:solidFill>
              <a:latin typeface="Carlito"/>
              <a:cs typeface="Carlito"/>
            </a:endParaRPr>
          </a:p>
        </p:txBody>
      </p:sp>
      <p:sp>
        <p:nvSpPr>
          <p:cNvPr id="12" name="object 12"/>
          <p:cNvSpPr txBox="1"/>
          <p:nvPr/>
        </p:nvSpPr>
        <p:spPr>
          <a:xfrm>
            <a:off x="2607564" y="3256788"/>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300990">
              <a:lnSpc>
                <a:spcPct val="100000"/>
              </a:lnSpc>
              <a:spcBef>
                <a:spcPts val="380"/>
              </a:spcBef>
            </a:pPr>
            <a:r>
              <a:rPr sz="1400" spc="-5" dirty="0">
                <a:solidFill>
                  <a:schemeClr val="bg1">
                    <a:lumMod val="50000"/>
                  </a:schemeClr>
                </a:solidFill>
                <a:latin typeface="Carlito"/>
                <a:cs typeface="Carlito"/>
              </a:rPr>
              <a:t>Flows</a:t>
            </a:r>
            <a:endParaRPr sz="1400" dirty="0">
              <a:solidFill>
                <a:schemeClr val="bg1">
                  <a:lumMod val="50000"/>
                </a:schemeClr>
              </a:solidFill>
              <a:latin typeface="Carlito"/>
              <a:cs typeface="Carlito"/>
            </a:endParaRPr>
          </a:p>
        </p:txBody>
      </p:sp>
      <p:sp>
        <p:nvSpPr>
          <p:cNvPr id="13" name="object 13"/>
          <p:cNvSpPr/>
          <p:nvPr/>
        </p:nvSpPr>
        <p:spPr>
          <a:xfrm>
            <a:off x="1042161" y="4759197"/>
            <a:ext cx="2048510" cy="379349"/>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14" name="object 14"/>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70280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Office 365 Tenant and Default Environment</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sp>
        <p:nvSpPr>
          <p:cNvPr id="10" name="object 10"/>
          <p:cNvSpPr txBox="1"/>
          <p:nvPr/>
        </p:nvSpPr>
        <p:spPr>
          <a:xfrm>
            <a:off x="2409444" y="1755648"/>
            <a:ext cx="1478280" cy="2908300"/>
          </a:xfrm>
          <a:prstGeom prst="rect">
            <a:avLst/>
          </a:prstGeom>
          <a:solidFill>
            <a:srgbClr val="6FAC46"/>
          </a:solidFill>
          <a:ln w="12192">
            <a:solidFill>
              <a:srgbClr val="507D31"/>
            </a:solidFill>
          </a:ln>
        </p:spPr>
        <p:txBody>
          <a:bodyPr vert="horz" wrap="square" lIns="0" tIns="31115" rIns="0" bIns="0" rtlCol="0">
            <a:spAutoFit/>
          </a:bodyPr>
          <a:lstStyle/>
          <a:p>
            <a:pPr marL="142240" marR="134620" indent="-1270" algn="ctr">
              <a:lnSpc>
                <a:spcPct val="100000"/>
              </a:lnSpc>
              <a:spcBef>
                <a:spcPts val="245"/>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sp>
        <p:nvSpPr>
          <p:cNvPr id="11" name="object 11"/>
          <p:cNvSpPr txBox="1"/>
          <p:nvPr/>
        </p:nvSpPr>
        <p:spPr>
          <a:xfrm>
            <a:off x="931163" y="1755648"/>
            <a:ext cx="1478280" cy="2908300"/>
          </a:xfrm>
          <a:prstGeom prst="rect">
            <a:avLst/>
          </a:prstGeom>
          <a:solidFill>
            <a:srgbClr val="C55A11"/>
          </a:solidFill>
          <a:ln w="12191">
            <a:solidFill>
              <a:srgbClr val="507D31"/>
            </a:solidFill>
          </a:ln>
        </p:spPr>
        <p:txBody>
          <a:bodyPr vert="horz" wrap="square" lIns="0" tIns="31115" rIns="0" bIns="0" rtlCol="0">
            <a:spAutoFit/>
          </a:bodyPr>
          <a:lstStyle/>
          <a:p>
            <a:pPr algn="ctr">
              <a:lnSpc>
                <a:spcPct val="100000"/>
              </a:lnSpc>
              <a:spcBef>
                <a:spcPts val="245"/>
              </a:spcBef>
            </a:pPr>
            <a:r>
              <a:rPr sz="1800" spc="-10" dirty="0">
                <a:solidFill>
                  <a:srgbClr val="FFFFFF"/>
                </a:solidFill>
                <a:latin typeface="Carlito"/>
                <a:cs typeface="Carlito"/>
              </a:rPr>
              <a:t>Office</a:t>
            </a:r>
            <a:r>
              <a:rPr sz="1800" spc="-1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algn="ctr">
              <a:lnSpc>
                <a:spcPct val="100000"/>
              </a:lnSpc>
            </a:pPr>
            <a:r>
              <a:rPr sz="1800" spc="-30" dirty="0">
                <a:solidFill>
                  <a:srgbClr val="FFFFFF"/>
                </a:solidFill>
                <a:latin typeface="Carlito"/>
                <a:cs typeface="Carlito"/>
              </a:rPr>
              <a:t>Tenant</a:t>
            </a:r>
            <a:endParaRPr sz="1800">
              <a:latin typeface="Carlito"/>
              <a:cs typeface="Carlito"/>
            </a:endParaRPr>
          </a:p>
        </p:txBody>
      </p:sp>
      <p:sp>
        <p:nvSpPr>
          <p:cNvPr id="12" name="object 12"/>
          <p:cNvSpPr txBox="1"/>
          <p:nvPr/>
        </p:nvSpPr>
        <p:spPr>
          <a:xfrm>
            <a:off x="2607564" y="2827020"/>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sp>
        <p:nvSpPr>
          <p:cNvPr id="13" name="object 13"/>
          <p:cNvSpPr txBox="1"/>
          <p:nvPr/>
        </p:nvSpPr>
        <p:spPr>
          <a:xfrm>
            <a:off x="2607564" y="3256788"/>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300990">
              <a:lnSpc>
                <a:spcPct val="100000"/>
              </a:lnSpc>
              <a:spcBef>
                <a:spcPts val="380"/>
              </a:spcBef>
            </a:pPr>
            <a:r>
              <a:rPr sz="1400" spc="-5" dirty="0">
                <a:solidFill>
                  <a:schemeClr val="bg1">
                    <a:lumMod val="50000"/>
                  </a:schemeClr>
                </a:solidFill>
                <a:latin typeface="Carlito"/>
                <a:cs typeface="Carlito"/>
              </a:rPr>
              <a:t>Flows</a:t>
            </a:r>
            <a:endParaRPr sz="1400">
              <a:solidFill>
                <a:schemeClr val="bg1">
                  <a:lumMod val="50000"/>
                </a:schemeClr>
              </a:solidFill>
              <a:latin typeface="Carlito"/>
              <a:cs typeface="Carlito"/>
            </a:endParaRPr>
          </a:p>
        </p:txBody>
      </p:sp>
      <p:sp>
        <p:nvSpPr>
          <p:cNvPr id="14" name="object 14"/>
          <p:cNvSpPr/>
          <p:nvPr/>
        </p:nvSpPr>
        <p:spPr>
          <a:xfrm>
            <a:off x="1181861" y="4849621"/>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15" name="object 15"/>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1006348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Default Environment embedded connections</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264175"/>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6" name="object 26"/>
          <p:cNvGrpSpPr/>
          <p:nvPr/>
        </p:nvGrpSpPr>
        <p:grpSpPr>
          <a:xfrm>
            <a:off x="1139697" y="3683253"/>
            <a:ext cx="1029335" cy="343535"/>
            <a:chOff x="1139697" y="3683253"/>
            <a:chExt cx="1029335" cy="343535"/>
          </a:xfrm>
        </p:grpSpPr>
        <p:sp>
          <p:nvSpPr>
            <p:cNvPr id="27" name="object 27"/>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8" name="object 28"/>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9" name="object 29"/>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0" name="object 30"/>
          <p:cNvGrpSpPr/>
          <p:nvPr/>
        </p:nvGrpSpPr>
        <p:grpSpPr>
          <a:xfrm>
            <a:off x="1151889" y="3248914"/>
            <a:ext cx="1028065" cy="345440"/>
            <a:chOff x="1151889" y="3248914"/>
            <a:chExt cx="1028065" cy="345440"/>
          </a:xfrm>
        </p:grpSpPr>
        <p:sp>
          <p:nvSpPr>
            <p:cNvPr id="31" name="object 31"/>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2" name="object 32"/>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3" name="object 33"/>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sp>
        <p:nvSpPr>
          <p:cNvPr id="34" name="object 34"/>
          <p:cNvSpPr/>
          <p:nvPr/>
        </p:nvSpPr>
        <p:spPr>
          <a:xfrm>
            <a:off x="1181861" y="4800601"/>
            <a:ext cx="2048510" cy="337946"/>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35" name="object 35"/>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a:latin typeface="Carlito"/>
              <a:cs typeface="Carlito"/>
            </a:endParaRPr>
          </a:p>
        </p:txBody>
      </p:sp>
      <p:grpSp>
        <p:nvGrpSpPr>
          <p:cNvPr id="36" name="object 36"/>
          <p:cNvGrpSpPr/>
          <p:nvPr/>
        </p:nvGrpSpPr>
        <p:grpSpPr>
          <a:xfrm>
            <a:off x="1146047" y="2955035"/>
            <a:ext cx="1500505" cy="1507490"/>
            <a:chOff x="1146047" y="2955035"/>
            <a:chExt cx="1500505" cy="1507490"/>
          </a:xfrm>
        </p:grpSpPr>
        <p:sp>
          <p:nvSpPr>
            <p:cNvPr id="37" name="object 37"/>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38" name="object 38"/>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39" name="object 39"/>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sp>
        <p:nvSpPr>
          <p:cNvPr id="40" name="object 40"/>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endParaRPr>
              <a:solidFill>
                <a:schemeClr val="bg1">
                  <a:lumMod val="50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98195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Environment Permissions in Default</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a:lnSpc>
                <a:spcPct val="100000"/>
              </a:lnSpc>
              <a:spcBef>
                <a:spcPts val="730"/>
              </a:spcBef>
            </a:pPr>
            <a:r>
              <a:rPr sz="1100" dirty="0">
                <a:solidFill>
                  <a:schemeClr val="bg1">
                    <a:lumMod val="50000"/>
                  </a:schemeClr>
                </a:solidFill>
                <a:latin typeface="Carlito"/>
                <a:cs typeface="Carlito"/>
              </a:rPr>
              <a:t>Makers: </a:t>
            </a:r>
            <a:r>
              <a:rPr sz="1100" b="1" dirty="0">
                <a:solidFill>
                  <a:schemeClr val="bg1">
                    <a:lumMod val="50000"/>
                  </a:schemeClr>
                </a:solidFill>
                <a:latin typeface="Carlito"/>
                <a:cs typeface="Carlito"/>
              </a:rPr>
              <a:t>All  Licensed  </a:t>
            </a:r>
            <a:r>
              <a:rPr sz="1100" dirty="0">
                <a:solidFill>
                  <a:schemeClr val="bg1">
                    <a:lumMod val="50000"/>
                  </a:schemeClr>
                </a:solidFill>
                <a:latin typeface="Carlito"/>
                <a:cs typeface="Carlito"/>
              </a:rPr>
              <a:t>Users:</a:t>
            </a:r>
            <a:r>
              <a:rPr sz="1100" spc="-90" dirty="0">
                <a:solidFill>
                  <a:schemeClr val="bg1">
                    <a:lumMod val="50000"/>
                  </a:schemeClr>
                </a:solidFill>
                <a:latin typeface="Carlito"/>
                <a:cs typeface="Carlito"/>
              </a:rPr>
              <a:t> </a:t>
            </a:r>
            <a:r>
              <a:rPr sz="1100" b="1" spc="-5" dirty="0">
                <a:solidFill>
                  <a:schemeClr val="bg1">
                    <a:lumMod val="50000"/>
                  </a:schemeClr>
                </a:solidFill>
                <a:latin typeface="Carlito"/>
                <a:cs typeface="Carlito"/>
              </a:rPr>
              <a:t>None</a:t>
            </a:r>
            <a:endParaRPr sz="1100">
              <a:solidFill>
                <a:schemeClr val="bg1">
                  <a:lumMod val="50000"/>
                </a:schemeClr>
              </a:solidFill>
              <a:latin typeface="Carlito"/>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sp>
        <p:nvSpPr>
          <p:cNvPr id="36" name="object 36"/>
          <p:cNvSpPr/>
          <p:nvPr/>
        </p:nvSpPr>
        <p:spPr>
          <a:xfrm>
            <a:off x="1181861" y="4741671"/>
            <a:ext cx="2048510" cy="38417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37" name="object 37"/>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a:latin typeface="Carlito"/>
              <a:cs typeface="Carlito"/>
            </a:endParaRPr>
          </a:p>
        </p:txBody>
      </p:sp>
      <p:grpSp>
        <p:nvGrpSpPr>
          <p:cNvPr id="38" name="object 38"/>
          <p:cNvGrpSpPr/>
          <p:nvPr/>
        </p:nvGrpSpPr>
        <p:grpSpPr>
          <a:xfrm>
            <a:off x="1146047" y="2955035"/>
            <a:ext cx="1500505" cy="1507490"/>
            <a:chOff x="1146047" y="2955035"/>
            <a:chExt cx="1500505" cy="1507490"/>
          </a:xfrm>
        </p:grpSpPr>
        <p:sp>
          <p:nvSpPr>
            <p:cNvPr id="39" name="object 3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40" name="object 4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41" name="object 4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sp>
        <p:nvSpPr>
          <p:cNvPr id="42" name="object 42"/>
          <p:cNvSpPr/>
          <p:nvPr/>
        </p:nvSpPr>
        <p:spPr>
          <a:xfrm>
            <a:off x="2128647" y="2965957"/>
            <a:ext cx="514350" cy="1364615"/>
          </a:xfrm>
          <a:custGeom>
            <a:avLst/>
            <a:gdLst/>
            <a:ahLst/>
            <a:cxnLst/>
            <a:rect l="l" t="t" r="r" b="b"/>
            <a:pathLst>
              <a:path w="514350" h="1364614">
                <a:moveTo>
                  <a:pt x="76200" y="433070"/>
                </a:moveTo>
                <a:lnTo>
                  <a:pt x="67310" y="424053"/>
                </a:lnTo>
                <a:lnTo>
                  <a:pt x="62750" y="428548"/>
                </a:lnTo>
                <a:lnTo>
                  <a:pt x="17907" y="428117"/>
                </a:lnTo>
                <a:lnTo>
                  <a:pt x="17399" y="482092"/>
                </a:lnTo>
                <a:lnTo>
                  <a:pt x="71247" y="482473"/>
                </a:lnTo>
                <a:lnTo>
                  <a:pt x="71450" y="459867"/>
                </a:lnTo>
                <a:lnTo>
                  <a:pt x="71666" y="437540"/>
                </a:lnTo>
                <a:lnTo>
                  <a:pt x="76200" y="433070"/>
                </a:lnTo>
                <a:close/>
              </a:path>
              <a:path w="514350" h="1364614">
                <a:moveTo>
                  <a:pt x="112395" y="397510"/>
                </a:moveTo>
                <a:lnTo>
                  <a:pt x="103505" y="388493"/>
                </a:lnTo>
                <a:lnTo>
                  <a:pt x="76327" y="415163"/>
                </a:lnTo>
                <a:lnTo>
                  <a:pt x="85217" y="424180"/>
                </a:lnTo>
                <a:lnTo>
                  <a:pt x="112395" y="397510"/>
                </a:lnTo>
                <a:close/>
              </a:path>
              <a:path w="514350" h="1364614">
                <a:moveTo>
                  <a:pt x="148590" y="361823"/>
                </a:moveTo>
                <a:lnTo>
                  <a:pt x="139700" y="352806"/>
                </a:lnTo>
                <a:lnTo>
                  <a:pt x="112522" y="379476"/>
                </a:lnTo>
                <a:lnTo>
                  <a:pt x="121412" y="388620"/>
                </a:lnTo>
                <a:lnTo>
                  <a:pt x="148590" y="361823"/>
                </a:lnTo>
                <a:close/>
              </a:path>
              <a:path w="514350" h="1364614">
                <a:moveTo>
                  <a:pt x="184785" y="326263"/>
                </a:moveTo>
                <a:lnTo>
                  <a:pt x="175895" y="317119"/>
                </a:lnTo>
                <a:lnTo>
                  <a:pt x="148717" y="343916"/>
                </a:lnTo>
                <a:lnTo>
                  <a:pt x="157607" y="352933"/>
                </a:lnTo>
                <a:lnTo>
                  <a:pt x="184785" y="326263"/>
                </a:lnTo>
                <a:close/>
              </a:path>
              <a:path w="514350" h="1364614">
                <a:moveTo>
                  <a:pt x="220980" y="290576"/>
                </a:moveTo>
                <a:lnTo>
                  <a:pt x="212090" y="281559"/>
                </a:lnTo>
                <a:lnTo>
                  <a:pt x="184912" y="308229"/>
                </a:lnTo>
                <a:lnTo>
                  <a:pt x="193802" y="317246"/>
                </a:lnTo>
                <a:lnTo>
                  <a:pt x="220980" y="290576"/>
                </a:lnTo>
                <a:close/>
              </a:path>
              <a:path w="514350" h="1364614">
                <a:moveTo>
                  <a:pt x="257175" y="254889"/>
                </a:moveTo>
                <a:lnTo>
                  <a:pt x="248285" y="245872"/>
                </a:lnTo>
                <a:lnTo>
                  <a:pt x="221107" y="272669"/>
                </a:lnTo>
                <a:lnTo>
                  <a:pt x="229997" y="281686"/>
                </a:lnTo>
                <a:lnTo>
                  <a:pt x="257175" y="254889"/>
                </a:lnTo>
                <a:close/>
              </a:path>
              <a:path w="514350" h="1364614">
                <a:moveTo>
                  <a:pt x="293370" y="219329"/>
                </a:moveTo>
                <a:lnTo>
                  <a:pt x="284480" y="210312"/>
                </a:lnTo>
                <a:lnTo>
                  <a:pt x="257302" y="236982"/>
                </a:lnTo>
                <a:lnTo>
                  <a:pt x="266192" y="245999"/>
                </a:lnTo>
                <a:lnTo>
                  <a:pt x="293370" y="219329"/>
                </a:lnTo>
                <a:close/>
              </a:path>
              <a:path w="514350" h="1364614">
                <a:moveTo>
                  <a:pt x="329565" y="183642"/>
                </a:moveTo>
                <a:lnTo>
                  <a:pt x="320675" y="174625"/>
                </a:lnTo>
                <a:lnTo>
                  <a:pt x="293497" y="201295"/>
                </a:lnTo>
                <a:lnTo>
                  <a:pt x="302387" y="210439"/>
                </a:lnTo>
                <a:lnTo>
                  <a:pt x="329565" y="183642"/>
                </a:lnTo>
                <a:close/>
              </a:path>
              <a:path w="514350" h="1364614">
                <a:moveTo>
                  <a:pt x="365760" y="148082"/>
                </a:moveTo>
                <a:lnTo>
                  <a:pt x="356870" y="138938"/>
                </a:lnTo>
                <a:lnTo>
                  <a:pt x="329692" y="165735"/>
                </a:lnTo>
                <a:lnTo>
                  <a:pt x="338709" y="174752"/>
                </a:lnTo>
                <a:lnTo>
                  <a:pt x="365760" y="148082"/>
                </a:lnTo>
                <a:close/>
              </a:path>
              <a:path w="514350" h="1364614">
                <a:moveTo>
                  <a:pt x="401955" y="112395"/>
                </a:moveTo>
                <a:lnTo>
                  <a:pt x="393065" y="103378"/>
                </a:lnTo>
                <a:lnTo>
                  <a:pt x="365887" y="130048"/>
                </a:lnTo>
                <a:lnTo>
                  <a:pt x="374904" y="139065"/>
                </a:lnTo>
                <a:lnTo>
                  <a:pt x="401955" y="112395"/>
                </a:lnTo>
                <a:close/>
              </a:path>
              <a:path w="514350" h="1364614">
                <a:moveTo>
                  <a:pt x="438150" y="76708"/>
                </a:moveTo>
                <a:lnTo>
                  <a:pt x="429260" y="67691"/>
                </a:lnTo>
                <a:lnTo>
                  <a:pt x="402209" y="94488"/>
                </a:lnTo>
                <a:lnTo>
                  <a:pt x="411099" y="103505"/>
                </a:lnTo>
                <a:lnTo>
                  <a:pt x="438150" y="76708"/>
                </a:lnTo>
                <a:close/>
              </a:path>
              <a:path w="514350" h="1364614">
                <a:moveTo>
                  <a:pt x="506730" y="508"/>
                </a:moveTo>
                <a:lnTo>
                  <a:pt x="452755" y="0"/>
                </a:lnTo>
                <a:lnTo>
                  <a:pt x="452424" y="44970"/>
                </a:lnTo>
                <a:lnTo>
                  <a:pt x="438404" y="58801"/>
                </a:lnTo>
                <a:lnTo>
                  <a:pt x="447294" y="67818"/>
                </a:lnTo>
                <a:lnTo>
                  <a:pt x="461441" y="53936"/>
                </a:lnTo>
                <a:lnTo>
                  <a:pt x="506222" y="54356"/>
                </a:lnTo>
                <a:lnTo>
                  <a:pt x="506425" y="32258"/>
                </a:lnTo>
                <a:lnTo>
                  <a:pt x="506514" y="22606"/>
                </a:lnTo>
                <a:lnTo>
                  <a:pt x="506730" y="508"/>
                </a:lnTo>
                <a:close/>
              </a:path>
              <a:path w="514350" h="1364614">
                <a:moveTo>
                  <a:pt x="514223" y="474345"/>
                </a:moveTo>
                <a:lnTo>
                  <a:pt x="507682" y="454025"/>
                </a:lnTo>
                <a:lnTo>
                  <a:pt x="497713" y="423037"/>
                </a:lnTo>
                <a:lnTo>
                  <a:pt x="446405" y="439547"/>
                </a:lnTo>
                <a:lnTo>
                  <a:pt x="460260" y="482307"/>
                </a:lnTo>
                <a:lnTo>
                  <a:pt x="42595" y="1299476"/>
                </a:lnTo>
                <a:lnTo>
                  <a:pt x="0" y="1313180"/>
                </a:lnTo>
                <a:lnTo>
                  <a:pt x="16510" y="1364488"/>
                </a:lnTo>
                <a:lnTo>
                  <a:pt x="67818" y="1347851"/>
                </a:lnTo>
                <a:lnTo>
                  <a:pt x="63144" y="1333373"/>
                </a:lnTo>
                <a:lnTo>
                  <a:pt x="54038" y="1305166"/>
                </a:lnTo>
                <a:lnTo>
                  <a:pt x="58369" y="1296670"/>
                </a:lnTo>
                <a:lnTo>
                  <a:pt x="470192" y="490855"/>
                </a:lnTo>
                <a:lnTo>
                  <a:pt x="471601" y="488099"/>
                </a:lnTo>
                <a:lnTo>
                  <a:pt x="514223" y="474345"/>
                </a:lnTo>
                <a:close/>
              </a:path>
            </a:pathLst>
          </a:custGeom>
          <a:solidFill>
            <a:srgbClr val="000000"/>
          </a:solidFill>
        </p:spPr>
        <p:txBody>
          <a:bodyPr wrap="square" lIns="0" tIns="0" rIns="0" bIns="0" rtlCol="0"/>
          <a:lstStyle/>
          <a:p>
            <a:endParaRPr>
              <a:solidFill>
                <a:schemeClr val="bg1">
                  <a:lumMod val="50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514477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Using On Premise Data</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a:lnSpc>
                <a:spcPct val="100000"/>
              </a:lnSpc>
              <a:spcBef>
                <a:spcPts val="730"/>
              </a:spcBef>
            </a:pPr>
            <a:r>
              <a:rPr sz="1100" dirty="0">
                <a:solidFill>
                  <a:schemeClr val="bg1">
                    <a:lumMod val="50000"/>
                  </a:schemeClr>
                </a:solidFill>
                <a:latin typeface="Carlito"/>
                <a:cs typeface="Carlito"/>
              </a:rPr>
              <a:t>Makers: </a:t>
            </a:r>
            <a:r>
              <a:rPr sz="1100" b="1" dirty="0">
                <a:solidFill>
                  <a:schemeClr val="bg1">
                    <a:lumMod val="50000"/>
                  </a:schemeClr>
                </a:solidFill>
                <a:latin typeface="Carlito"/>
                <a:cs typeface="Carlito"/>
              </a:rPr>
              <a:t>All  Licensed  </a:t>
            </a:r>
            <a:r>
              <a:rPr sz="1100" dirty="0">
                <a:solidFill>
                  <a:schemeClr val="bg1">
                    <a:lumMod val="50000"/>
                  </a:schemeClr>
                </a:solidFill>
                <a:latin typeface="Carlito"/>
                <a:cs typeface="Carlito"/>
              </a:rPr>
              <a:t>Users:</a:t>
            </a:r>
            <a:r>
              <a:rPr sz="1100" spc="-90" dirty="0">
                <a:solidFill>
                  <a:schemeClr val="bg1">
                    <a:lumMod val="50000"/>
                  </a:schemeClr>
                </a:solidFill>
                <a:latin typeface="Carlito"/>
                <a:cs typeface="Carlito"/>
              </a:rPr>
              <a:t> </a:t>
            </a:r>
            <a:r>
              <a:rPr sz="1100" b="1" spc="-5" dirty="0">
                <a:solidFill>
                  <a:schemeClr val="bg1">
                    <a:lumMod val="50000"/>
                  </a:schemeClr>
                </a:solidFill>
                <a:latin typeface="Carlito"/>
                <a:cs typeface="Carlito"/>
              </a:rPr>
              <a:t>None</a:t>
            </a:r>
            <a:endParaRPr sz="1100">
              <a:solidFill>
                <a:schemeClr val="bg1">
                  <a:lumMod val="50000"/>
                </a:schemeClr>
              </a:solidFill>
              <a:latin typeface="Carlito"/>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grpSp>
        <p:nvGrpSpPr>
          <p:cNvPr id="36" name="object 36"/>
          <p:cNvGrpSpPr/>
          <p:nvPr/>
        </p:nvGrpSpPr>
        <p:grpSpPr>
          <a:xfrm>
            <a:off x="2403094" y="5731509"/>
            <a:ext cx="8797290" cy="942340"/>
            <a:chOff x="2403094" y="5731509"/>
            <a:chExt cx="8797290" cy="942340"/>
          </a:xfrm>
        </p:grpSpPr>
        <p:sp>
          <p:nvSpPr>
            <p:cNvPr id="37" name="object 37"/>
            <p:cNvSpPr/>
            <p:nvPr/>
          </p:nvSpPr>
          <p:spPr>
            <a:xfrm>
              <a:off x="2409444" y="5737859"/>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endParaRPr/>
            </a:p>
          </p:txBody>
        </p:sp>
        <p:sp>
          <p:nvSpPr>
            <p:cNvPr id="38" name="object 38"/>
            <p:cNvSpPr/>
            <p:nvPr/>
          </p:nvSpPr>
          <p:spPr>
            <a:xfrm>
              <a:off x="2409444" y="5737859"/>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endParaRPr/>
            </a:p>
          </p:txBody>
        </p:sp>
      </p:grpSp>
      <p:sp>
        <p:nvSpPr>
          <p:cNvPr id="39" name="object 39"/>
          <p:cNvSpPr txBox="1"/>
          <p:nvPr/>
        </p:nvSpPr>
        <p:spPr>
          <a:xfrm>
            <a:off x="9216008" y="6321348"/>
            <a:ext cx="18992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rlito"/>
                <a:cs typeface="Carlito"/>
              </a:rPr>
              <a:t>On Premise</a:t>
            </a:r>
            <a:r>
              <a:rPr sz="1800" spc="-55" dirty="0">
                <a:solidFill>
                  <a:srgbClr val="FFFFFF"/>
                </a:solidFill>
                <a:latin typeface="Carlito"/>
                <a:cs typeface="Carlito"/>
              </a:rPr>
              <a:t> </a:t>
            </a:r>
            <a:r>
              <a:rPr sz="1800" spc="-15" dirty="0">
                <a:solidFill>
                  <a:srgbClr val="FFFFFF"/>
                </a:solidFill>
                <a:latin typeface="Carlito"/>
                <a:cs typeface="Carlito"/>
              </a:rPr>
              <a:t>Systems</a:t>
            </a:r>
            <a:endParaRPr sz="1800">
              <a:latin typeface="Carlito"/>
              <a:cs typeface="Carlito"/>
            </a:endParaRPr>
          </a:p>
        </p:txBody>
      </p:sp>
      <p:sp>
        <p:nvSpPr>
          <p:cNvPr id="40" name="object 40"/>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a:lnSpc>
                <a:spcPts val="2050"/>
              </a:lnSpc>
            </a:pPr>
            <a:r>
              <a:rPr sz="1800" spc="-5" dirty="0">
                <a:solidFill>
                  <a:schemeClr val="bg1">
                    <a:lumMod val="50000"/>
                  </a:schemeClr>
                </a:solidFill>
                <a:latin typeface="Carlito"/>
                <a:cs typeface="Carlito"/>
              </a:rPr>
              <a:t>Databases</a:t>
            </a:r>
            <a:endParaRPr sz="1800">
              <a:solidFill>
                <a:schemeClr val="bg1">
                  <a:lumMod val="50000"/>
                </a:schemeClr>
              </a:solidFill>
              <a:latin typeface="Carlito"/>
              <a:cs typeface="Carlito"/>
            </a:endParaRPr>
          </a:p>
        </p:txBody>
      </p:sp>
      <p:sp>
        <p:nvSpPr>
          <p:cNvPr id="41" name="object 41"/>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endParaRPr/>
          </a:p>
        </p:txBody>
      </p:sp>
      <p:sp>
        <p:nvSpPr>
          <p:cNvPr id="42" name="object 42"/>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indent="-17145">
              <a:lnSpc>
                <a:spcPct val="100000"/>
              </a:lnSpc>
              <a:spcBef>
                <a:spcPts val="140"/>
              </a:spcBef>
            </a:pPr>
            <a:r>
              <a:rPr sz="1800" spc="-5" dirty="0">
                <a:solidFill>
                  <a:srgbClr val="FFFFFF"/>
                </a:solidFill>
                <a:latin typeface="Carlito"/>
                <a:cs typeface="Carlito"/>
              </a:rPr>
              <a:t>On</a:t>
            </a:r>
            <a:r>
              <a:rPr sz="1800" spc="-95" dirty="0">
                <a:solidFill>
                  <a:srgbClr val="FFFFFF"/>
                </a:solidFill>
                <a:latin typeface="Carlito"/>
                <a:cs typeface="Carlito"/>
              </a:rPr>
              <a:t> </a:t>
            </a:r>
            <a:r>
              <a:rPr sz="1800" spc="-5" dirty="0">
                <a:solidFill>
                  <a:srgbClr val="FFFFFF"/>
                </a:solidFill>
                <a:latin typeface="Carlito"/>
                <a:cs typeface="Carlito"/>
              </a:rPr>
              <a:t>Premise  </a:t>
            </a:r>
            <a:r>
              <a:rPr sz="1800" spc="-15" dirty="0">
                <a:solidFill>
                  <a:srgbClr val="FFFFFF"/>
                </a:solidFill>
                <a:latin typeface="Carlito"/>
                <a:cs typeface="Carlito"/>
              </a:rPr>
              <a:t>Gateway(s)</a:t>
            </a:r>
            <a:endParaRPr sz="1800">
              <a:latin typeface="Carlito"/>
              <a:cs typeface="Carlito"/>
            </a:endParaRPr>
          </a:p>
        </p:txBody>
      </p:sp>
      <p:sp>
        <p:nvSpPr>
          <p:cNvPr id="43" name="object 43"/>
          <p:cNvSpPr txBox="1"/>
          <p:nvPr/>
        </p:nvSpPr>
        <p:spPr>
          <a:xfrm>
            <a:off x="7184897" y="5923026"/>
            <a:ext cx="1762125" cy="269304"/>
          </a:xfrm>
          <a:prstGeom prst="rect">
            <a:avLst/>
          </a:prstGeom>
          <a:solidFill>
            <a:srgbClr val="AEABAB"/>
          </a:solidFill>
          <a:ln w="28955">
            <a:solidFill>
              <a:srgbClr val="FFFFFF"/>
            </a:solidFill>
          </a:ln>
        </p:spPr>
        <p:txBody>
          <a:bodyPr vert="horz" wrap="square" lIns="0" tIns="0" rIns="0" bIns="0" rtlCol="0">
            <a:spAutoFit/>
          </a:bodyPr>
          <a:lstStyle/>
          <a:p>
            <a:pPr marL="485140">
              <a:lnSpc>
                <a:spcPts val="2070"/>
              </a:lnSpc>
            </a:pPr>
            <a:r>
              <a:rPr sz="1800" spc="-25" dirty="0">
                <a:solidFill>
                  <a:schemeClr val="bg1">
                    <a:lumMod val="50000"/>
                  </a:schemeClr>
                </a:solidFill>
                <a:latin typeface="Carlito"/>
                <a:cs typeface="Carlito"/>
              </a:rPr>
              <a:t>Web</a:t>
            </a:r>
            <a:r>
              <a:rPr sz="1800" spc="-5" dirty="0">
                <a:solidFill>
                  <a:schemeClr val="bg1">
                    <a:lumMod val="50000"/>
                  </a:schemeClr>
                </a:solidFill>
                <a:latin typeface="Carlito"/>
                <a:cs typeface="Carlito"/>
              </a:rPr>
              <a:t> </a:t>
            </a:r>
            <a:r>
              <a:rPr sz="1800" dirty="0">
                <a:solidFill>
                  <a:schemeClr val="bg1">
                    <a:lumMod val="50000"/>
                  </a:schemeClr>
                </a:solidFill>
                <a:latin typeface="Carlito"/>
                <a:cs typeface="Carlito"/>
              </a:rPr>
              <a:t>API</a:t>
            </a:r>
            <a:endParaRPr sz="1800">
              <a:solidFill>
                <a:schemeClr val="bg1">
                  <a:lumMod val="50000"/>
                </a:schemeClr>
              </a:solidFill>
              <a:latin typeface="Carlito"/>
              <a:cs typeface="Carlito"/>
            </a:endParaRPr>
          </a:p>
        </p:txBody>
      </p:sp>
      <p:sp>
        <p:nvSpPr>
          <p:cNvPr id="44" name="object 44"/>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a:lnSpc>
                <a:spcPts val="2050"/>
              </a:lnSpc>
            </a:pPr>
            <a:r>
              <a:rPr sz="1800" spc="-15" dirty="0">
                <a:solidFill>
                  <a:schemeClr val="bg1">
                    <a:lumMod val="50000"/>
                  </a:schemeClr>
                </a:solidFill>
                <a:latin typeface="Carlito"/>
                <a:cs typeface="Carlito"/>
              </a:rPr>
              <a:t>SharePoint</a:t>
            </a:r>
            <a:r>
              <a:rPr sz="1800" spc="-10" dirty="0">
                <a:solidFill>
                  <a:schemeClr val="bg1">
                    <a:lumMod val="50000"/>
                  </a:schemeClr>
                </a:solidFill>
                <a:latin typeface="Carlito"/>
                <a:cs typeface="Carlito"/>
              </a:rPr>
              <a:t> </a:t>
            </a:r>
            <a:r>
              <a:rPr sz="1800" spc="-15" dirty="0">
                <a:solidFill>
                  <a:schemeClr val="bg1">
                    <a:lumMod val="50000"/>
                  </a:schemeClr>
                </a:solidFill>
                <a:latin typeface="Carlito"/>
                <a:cs typeface="Carlito"/>
              </a:rPr>
              <a:t>Data</a:t>
            </a:r>
            <a:endParaRPr sz="1800">
              <a:solidFill>
                <a:schemeClr val="bg1">
                  <a:lumMod val="50000"/>
                </a:schemeClr>
              </a:solidFill>
              <a:latin typeface="Carlito"/>
              <a:cs typeface="Carlito"/>
            </a:endParaRPr>
          </a:p>
        </p:txBody>
      </p:sp>
      <p:sp>
        <p:nvSpPr>
          <p:cNvPr id="45" name="object 45"/>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a:lnSpc>
                <a:spcPts val="2060"/>
              </a:lnSpc>
            </a:pPr>
            <a:r>
              <a:rPr sz="1800" spc="-10" dirty="0">
                <a:solidFill>
                  <a:schemeClr val="bg1">
                    <a:lumMod val="50000"/>
                  </a:schemeClr>
                </a:solidFill>
                <a:latin typeface="Carlito"/>
                <a:cs typeface="Carlito"/>
              </a:rPr>
              <a:t>File</a:t>
            </a:r>
            <a:r>
              <a:rPr sz="1800" spc="5" dirty="0">
                <a:solidFill>
                  <a:schemeClr val="bg1">
                    <a:lumMod val="50000"/>
                  </a:schemeClr>
                </a:solidFill>
                <a:latin typeface="Carlito"/>
                <a:cs typeface="Carlito"/>
              </a:rPr>
              <a:t> </a:t>
            </a:r>
            <a:r>
              <a:rPr sz="1800" spc="-15" dirty="0">
                <a:solidFill>
                  <a:schemeClr val="bg1">
                    <a:lumMod val="50000"/>
                  </a:schemeClr>
                </a:solidFill>
                <a:latin typeface="Carlito"/>
                <a:cs typeface="Carlito"/>
              </a:rPr>
              <a:t>Storage</a:t>
            </a:r>
            <a:endParaRPr sz="1800">
              <a:solidFill>
                <a:schemeClr val="bg1">
                  <a:lumMod val="50000"/>
                </a:schemeClr>
              </a:solidFill>
              <a:latin typeface="Carlito"/>
              <a:cs typeface="Carlito"/>
            </a:endParaRPr>
          </a:p>
        </p:txBody>
      </p:sp>
      <p:sp>
        <p:nvSpPr>
          <p:cNvPr id="46" name="object 46"/>
          <p:cNvSpPr/>
          <p:nvPr/>
        </p:nvSpPr>
        <p:spPr>
          <a:xfrm>
            <a:off x="1181861" y="4747961"/>
            <a:ext cx="2048510" cy="377886"/>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47" name="object 47"/>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grpSp>
        <p:nvGrpSpPr>
          <p:cNvPr id="48" name="object 48"/>
          <p:cNvGrpSpPr/>
          <p:nvPr/>
        </p:nvGrpSpPr>
        <p:grpSpPr>
          <a:xfrm>
            <a:off x="1146047" y="2955035"/>
            <a:ext cx="1500505" cy="1507490"/>
            <a:chOff x="1146047" y="2955035"/>
            <a:chExt cx="1500505" cy="1507490"/>
          </a:xfrm>
        </p:grpSpPr>
        <p:sp>
          <p:nvSpPr>
            <p:cNvPr id="49" name="object 4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50" name="object 5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51" name="object 5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grpSp>
        <p:nvGrpSpPr>
          <p:cNvPr id="52" name="object 52"/>
          <p:cNvGrpSpPr/>
          <p:nvPr/>
        </p:nvGrpSpPr>
        <p:grpSpPr>
          <a:xfrm>
            <a:off x="2128647" y="3388995"/>
            <a:ext cx="2704465" cy="2129790"/>
            <a:chOff x="2128647" y="3388995"/>
            <a:chExt cx="2704465" cy="2129790"/>
          </a:xfrm>
        </p:grpSpPr>
        <p:sp>
          <p:nvSpPr>
            <p:cNvPr id="53" name="object 53"/>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endParaRPr/>
            </a:p>
          </p:txBody>
        </p:sp>
        <p:sp>
          <p:nvSpPr>
            <p:cNvPr id="54" name="object 54"/>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endParaRPr/>
            </a:p>
          </p:txBody>
        </p:sp>
        <p:sp>
          <p:nvSpPr>
            <p:cNvPr id="55" name="object 55"/>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endParaRPr/>
            </a:p>
          </p:txBody>
        </p:sp>
      </p:grpSp>
      <p:sp>
        <p:nvSpPr>
          <p:cNvPr id="56" name="object 56"/>
          <p:cNvSpPr txBox="1"/>
          <p:nvPr/>
        </p:nvSpPr>
        <p:spPr>
          <a:xfrm>
            <a:off x="3659759" y="4857750"/>
            <a:ext cx="1048385" cy="574675"/>
          </a:xfrm>
          <a:prstGeom prst="rect">
            <a:avLst/>
          </a:prstGeom>
        </p:spPr>
        <p:txBody>
          <a:bodyPr vert="horz" wrap="square" lIns="0" tIns="12700" rIns="0" bIns="0" rtlCol="0">
            <a:spAutoFit/>
          </a:bodyPr>
          <a:lstStyle/>
          <a:p>
            <a:pPr marR="5715" algn="ctr">
              <a:lnSpc>
                <a:spcPct val="100000"/>
              </a:lnSpc>
              <a:spcBef>
                <a:spcPts val="100"/>
              </a:spcBef>
            </a:pPr>
            <a:r>
              <a:rPr sz="1800" spc="-15" dirty="0">
                <a:solidFill>
                  <a:srgbClr val="FFFFFF"/>
                </a:solidFill>
                <a:latin typeface="Carlito"/>
                <a:cs typeface="Carlito"/>
              </a:rPr>
              <a:t>Data</a:t>
            </a:r>
            <a:endParaRPr sz="1800">
              <a:latin typeface="Carlito"/>
              <a:cs typeface="Carlito"/>
            </a:endParaRPr>
          </a:p>
          <a:p>
            <a:pPr marR="5080" algn="ctr">
              <a:lnSpc>
                <a:spcPct val="100000"/>
              </a:lnSpc>
            </a:pPr>
            <a:r>
              <a:rPr sz="1800" dirty="0">
                <a:solidFill>
                  <a:srgbClr val="FFFFFF"/>
                </a:solidFill>
                <a:latin typeface="Carlito"/>
                <a:cs typeface="Carlito"/>
              </a:rPr>
              <a:t>G</a:t>
            </a:r>
            <a:r>
              <a:rPr sz="1800" spc="-10" dirty="0">
                <a:solidFill>
                  <a:srgbClr val="FFFFFF"/>
                </a:solidFill>
                <a:latin typeface="Carlito"/>
                <a:cs typeface="Carlito"/>
              </a:rPr>
              <a:t>a</a:t>
            </a:r>
            <a:r>
              <a:rPr sz="1800" spc="-30" dirty="0">
                <a:solidFill>
                  <a:srgbClr val="FFFFFF"/>
                </a:solidFill>
                <a:latin typeface="Carlito"/>
                <a:cs typeface="Carlito"/>
              </a:rPr>
              <a:t>t</a:t>
            </a:r>
            <a:r>
              <a:rPr sz="1800" spc="-10" dirty="0">
                <a:solidFill>
                  <a:srgbClr val="FFFFFF"/>
                </a:solidFill>
                <a:latin typeface="Carlito"/>
                <a:cs typeface="Carlito"/>
              </a:rPr>
              <a:t>e</a:t>
            </a:r>
            <a:r>
              <a:rPr sz="1800" spc="-30" dirty="0">
                <a:solidFill>
                  <a:srgbClr val="FFFFFF"/>
                </a:solidFill>
                <a:latin typeface="Carlito"/>
                <a:cs typeface="Carlito"/>
              </a:rPr>
              <a:t>w</a:t>
            </a:r>
            <a:r>
              <a:rPr sz="1800" spc="-40" dirty="0">
                <a:solidFill>
                  <a:srgbClr val="FFFFFF"/>
                </a:solidFill>
                <a:latin typeface="Carlito"/>
                <a:cs typeface="Carlito"/>
              </a:rPr>
              <a:t>a</a:t>
            </a:r>
            <a:r>
              <a:rPr sz="1800" dirty="0">
                <a:solidFill>
                  <a:srgbClr val="FFFFFF"/>
                </a:solidFill>
                <a:latin typeface="Carlito"/>
                <a:cs typeface="Carlito"/>
              </a:rPr>
              <a:t>y</a:t>
            </a:r>
            <a:r>
              <a:rPr sz="1800" spc="-10" dirty="0">
                <a:solidFill>
                  <a:srgbClr val="FFFFFF"/>
                </a:solidFill>
                <a:latin typeface="Carlito"/>
                <a:cs typeface="Carlito"/>
              </a:rPr>
              <a:t>(</a:t>
            </a:r>
            <a:r>
              <a:rPr sz="1800" spc="-5" dirty="0">
                <a:solidFill>
                  <a:srgbClr val="FFFFFF"/>
                </a:solidFill>
                <a:latin typeface="Carlito"/>
                <a:cs typeface="Carlito"/>
              </a:rPr>
              <a:t>s)</a:t>
            </a:r>
            <a:endParaRPr sz="1800">
              <a:latin typeface="Carlito"/>
              <a:cs typeface="Carlito"/>
            </a:endParaRPr>
          </a:p>
        </p:txBody>
      </p:sp>
      <p:sp>
        <p:nvSpPr>
          <p:cNvPr id="57" name="object 57"/>
          <p:cNvSpPr/>
          <p:nvPr/>
        </p:nvSpPr>
        <p:spPr>
          <a:xfrm>
            <a:off x="2146046" y="2963671"/>
            <a:ext cx="2069464" cy="2997200"/>
          </a:xfrm>
          <a:custGeom>
            <a:avLst/>
            <a:gdLst/>
            <a:ahLst/>
            <a:cxnLst/>
            <a:rect l="l" t="t" r="r" b="b"/>
            <a:pathLst>
              <a:path w="2069464" h="2997200">
                <a:moveTo>
                  <a:pt x="58801" y="435356"/>
                </a:moveTo>
                <a:lnTo>
                  <a:pt x="49911" y="426339"/>
                </a:lnTo>
                <a:lnTo>
                  <a:pt x="45351" y="430834"/>
                </a:lnTo>
                <a:lnTo>
                  <a:pt x="508" y="430403"/>
                </a:lnTo>
                <a:lnTo>
                  <a:pt x="0" y="484378"/>
                </a:lnTo>
                <a:lnTo>
                  <a:pt x="53848" y="484759"/>
                </a:lnTo>
                <a:lnTo>
                  <a:pt x="54051" y="462153"/>
                </a:lnTo>
                <a:lnTo>
                  <a:pt x="54267" y="439826"/>
                </a:lnTo>
                <a:lnTo>
                  <a:pt x="58801" y="435356"/>
                </a:lnTo>
                <a:close/>
              </a:path>
              <a:path w="2069464" h="2997200">
                <a:moveTo>
                  <a:pt x="94996" y="399796"/>
                </a:moveTo>
                <a:lnTo>
                  <a:pt x="86106" y="390779"/>
                </a:lnTo>
                <a:lnTo>
                  <a:pt x="58928" y="417449"/>
                </a:lnTo>
                <a:lnTo>
                  <a:pt x="67818" y="426466"/>
                </a:lnTo>
                <a:lnTo>
                  <a:pt x="94996" y="399796"/>
                </a:lnTo>
                <a:close/>
              </a:path>
              <a:path w="2069464" h="2997200">
                <a:moveTo>
                  <a:pt x="131191" y="364109"/>
                </a:moveTo>
                <a:lnTo>
                  <a:pt x="122301" y="355092"/>
                </a:lnTo>
                <a:lnTo>
                  <a:pt x="95123" y="381762"/>
                </a:lnTo>
                <a:lnTo>
                  <a:pt x="104013" y="390906"/>
                </a:lnTo>
                <a:lnTo>
                  <a:pt x="131191" y="364109"/>
                </a:lnTo>
                <a:close/>
              </a:path>
              <a:path w="2069464" h="2997200">
                <a:moveTo>
                  <a:pt x="167386" y="328549"/>
                </a:moveTo>
                <a:lnTo>
                  <a:pt x="158496" y="319405"/>
                </a:lnTo>
                <a:lnTo>
                  <a:pt x="131318" y="346202"/>
                </a:lnTo>
                <a:lnTo>
                  <a:pt x="140208" y="355219"/>
                </a:lnTo>
                <a:lnTo>
                  <a:pt x="167386" y="328549"/>
                </a:lnTo>
                <a:close/>
              </a:path>
              <a:path w="2069464" h="2997200">
                <a:moveTo>
                  <a:pt x="203581" y="292862"/>
                </a:moveTo>
                <a:lnTo>
                  <a:pt x="194691" y="283845"/>
                </a:lnTo>
                <a:lnTo>
                  <a:pt x="167513" y="310515"/>
                </a:lnTo>
                <a:lnTo>
                  <a:pt x="176403" y="319532"/>
                </a:lnTo>
                <a:lnTo>
                  <a:pt x="203581" y="292862"/>
                </a:lnTo>
                <a:close/>
              </a:path>
              <a:path w="2069464" h="2997200">
                <a:moveTo>
                  <a:pt x="239776" y="257175"/>
                </a:moveTo>
                <a:lnTo>
                  <a:pt x="230886" y="248158"/>
                </a:lnTo>
                <a:lnTo>
                  <a:pt x="203708" y="274955"/>
                </a:lnTo>
                <a:lnTo>
                  <a:pt x="212598" y="283972"/>
                </a:lnTo>
                <a:lnTo>
                  <a:pt x="239776" y="257175"/>
                </a:lnTo>
                <a:close/>
              </a:path>
              <a:path w="2069464" h="2997200">
                <a:moveTo>
                  <a:pt x="275971" y="221615"/>
                </a:moveTo>
                <a:lnTo>
                  <a:pt x="267081" y="212598"/>
                </a:lnTo>
                <a:lnTo>
                  <a:pt x="239903" y="239268"/>
                </a:lnTo>
                <a:lnTo>
                  <a:pt x="248793" y="248285"/>
                </a:lnTo>
                <a:lnTo>
                  <a:pt x="275971" y="221615"/>
                </a:lnTo>
                <a:close/>
              </a:path>
              <a:path w="2069464" h="2997200">
                <a:moveTo>
                  <a:pt x="312166" y="185928"/>
                </a:moveTo>
                <a:lnTo>
                  <a:pt x="303276" y="176911"/>
                </a:lnTo>
                <a:lnTo>
                  <a:pt x="276098" y="203581"/>
                </a:lnTo>
                <a:lnTo>
                  <a:pt x="284988" y="212725"/>
                </a:lnTo>
                <a:lnTo>
                  <a:pt x="312166" y="185928"/>
                </a:lnTo>
                <a:close/>
              </a:path>
              <a:path w="2069464" h="2997200">
                <a:moveTo>
                  <a:pt x="348361" y="150368"/>
                </a:moveTo>
                <a:lnTo>
                  <a:pt x="339471" y="141224"/>
                </a:lnTo>
                <a:lnTo>
                  <a:pt x="312293" y="168021"/>
                </a:lnTo>
                <a:lnTo>
                  <a:pt x="321310" y="177038"/>
                </a:lnTo>
                <a:lnTo>
                  <a:pt x="348361" y="150368"/>
                </a:lnTo>
                <a:close/>
              </a:path>
              <a:path w="2069464" h="2997200">
                <a:moveTo>
                  <a:pt x="384556" y="114681"/>
                </a:moveTo>
                <a:lnTo>
                  <a:pt x="375666" y="105664"/>
                </a:lnTo>
                <a:lnTo>
                  <a:pt x="348488" y="132334"/>
                </a:lnTo>
                <a:lnTo>
                  <a:pt x="357505" y="141351"/>
                </a:lnTo>
                <a:lnTo>
                  <a:pt x="384556" y="114681"/>
                </a:lnTo>
                <a:close/>
              </a:path>
              <a:path w="2069464" h="2997200">
                <a:moveTo>
                  <a:pt x="420751" y="78994"/>
                </a:moveTo>
                <a:lnTo>
                  <a:pt x="411861" y="69977"/>
                </a:lnTo>
                <a:lnTo>
                  <a:pt x="384810" y="96774"/>
                </a:lnTo>
                <a:lnTo>
                  <a:pt x="393700" y="105791"/>
                </a:lnTo>
                <a:lnTo>
                  <a:pt x="420751" y="78994"/>
                </a:lnTo>
                <a:close/>
              </a:path>
              <a:path w="2069464" h="2997200">
                <a:moveTo>
                  <a:pt x="489331" y="2794"/>
                </a:moveTo>
                <a:lnTo>
                  <a:pt x="435356" y="2286"/>
                </a:lnTo>
                <a:lnTo>
                  <a:pt x="435025" y="47256"/>
                </a:lnTo>
                <a:lnTo>
                  <a:pt x="421005" y="61087"/>
                </a:lnTo>
                <a:lnTo>
                  <a:pt x="429895" y="70104"/>
                </a:lnTo>
                <a:lnTo>
                  <a:pt x="444042" y="56222"/>
                </a:lnTo>
                <a:lnTo>
                  <a:pt x="488823" y="56642"/>
                </a:lnTo>
                <a:lnTo>
                  <a:pt x="489026" y="34544"/>
                </a:lnTo>
                <a:lnTo>
                  <a:pt x="489115" y="24892"/>
                </a:lnTo>
                <a:lnTo>
                  <a:pt x="489331" y="2794"/>
                </a:lnTo>
                <a:close/>
              </a:path>
              <a:path w="2069464" h="2997200">
                <a:moveTo>
                  <a:pt x="2068830" y="1843913"/>
                </a:moveTo>
                <a:lnTo>
                  <a:pt x="2031961" y="1818360"/>
                </a:lnTo>
                <a:lnTo>
                  <a:pt x="2031022" y="1813179"/>
                </a:lnTo>
                <a:lnTo>
                  <a:pt x="1754860" y="283337"/>
                </a:lnTo>
                <a:lnTo>
                  <a:pt x="1753527" y="275971"/>
                </a:lnTo>
                <a:lnTo>
                  <a:pt x="1754543" y="274510"/>
                </a:lnTo>
                <a:lnTo>
                  <a:pt x="1764538" y="275590"/>
                </a:lnTo>
                <a:lnTo>
                  <a:pt x="1765109" y="270395"/>
                </a:lnTo>
                <a:lnTo>
                  <a:pt x="1770253" y="269875"/>
                </a:lnTo>
                <a:lnTo>
                  <a:pt x="1768678" y="254190"/>
                </a:lnTo>
                <a:lnTo>
                  <a:pt x="1775256" y="244729"/>
                </a:lnTo>
                <a:lnTo>
                  <a:pt x="1779143" y="239141"/>
                </a:lnTo>
                <a:lnTo>
                  <a:pt x="1769351" y="232346"/>
                </a:lnTo>
                <a:lnTo>
                  <a:pt x="1770507" y="221996"/>
                </a:lnTo>
                <a:lnTo>
                  <a:pt x="1765427" y="221449"/>
                </a:lnTo>
                <a:lnTo>
                  <a:pt x="1764919" y="216281"/>
                </a:lnTo>
                <a:lnTo>
                  <a:pt x="1748612" y="217919"/>
                </a:lnTo>
                <a:lnTo>
                  <a:pt x="1734947" y="208407"/>
                </a:lnTo>
                <a:lnTo>
                  <a:pt x="1728660" y="217449"/>
                </a:lnTo>
                <a:lnTo>
                  <a:pt x="1716913" y="216154"/>
                </a:lnTo>
                <a:lnTo>
                  <a:pt x="1716709" y="217995"/>
                </a:lnTo>
                <a:lnTo>
                  <a:pt x="1505064" y="44589"/>
                </a:lnTo>
                <a:lnTo>
                  <a:pt x="1503070" y="24511"/>
                </a:lnTo>
                <a:lnTo>
                  <a:pt x="1500632" y="0"/>
                </a:lnTo>
                <a:lnTo>
                  <a:pt x="1447038" y="5334"/>
                </a:lnTo>
                <a:lnTo>
                  <a:pt x="1452372" y="58928"/>
                </a:lnTo>
                <a:lnTo>
                  <a:pt x="1496961" y="54495"/>
                </a:lnTo>
                <a:lnTo>
                  <a:pt x="1712214" y="230657"/>
                </a:lnTo>
                <a:lnTo>
                  <a:pt x="1713115" y="239801"/>
                </a:lnTo>
                <a:lnTo>
                  <a:pt x="1704213" y="252603"/>
                </a:lnTo>
                <a:lnTo>
                  <a:pt x="1712315" y="258254"/>
                </a:lnTo>
                <a:lnTo>
                  <a:pt x="1712048" y="260705"/>
                </a:lnTo>
                <a:lnTo>
                  <a:pt x="1497355" y="432879"/>
                </a:lnTo>
                <a:lnTo>
                  <a:pt x="1452626" y="427990"/>
                </a:lnTo>
                <a:lnTo>
                  <a:pt x="1446784" y="481584"/>
                </a:lnTo>
                <a:lnTo>
                  <a:pt x="1500378" y="487426"/>
                </a:lnTo>
                <a:lnTo>
                  <a:pt x="1503070" y="462661"/>
                </a:lnTo>
                <a:lnTo>
                  <a:pt x="1505242" y="442785"/>
                </a:lnTo>
                <a:lnTo>
                  <a:pt x="1716481" y="273481"/>
                </a:lnTo>
                <a:lnTo>
                  <a:pt x="1716659" y="275209"/>
                </a:lnTo>
                <a:lnTo>
                  <a:pt x="1734197" y="273481"/>
                </a:lnTo>
                <a:lnTo>
                  <a:pt x="1741081" y="278257"/>
                </a:lnTo>
                <a:lnTo>
                  <a:pt x="2019376" y="1820557"/>
                </a:lnTo>
                <a:lnTo>
                  <a:pt x="1993773" y="1857375"/>
                </a:lnTo>
                <a:lnTo>
                  <a:pt x="2038096" y="1888109"/>
                </a:lnTo>
                <a:lnTo>
                  <a:pt x="2063343" y="1851787"/>
                </a:lnTo>
                <a:lnTo>
                  <a:pt x="2068830" y="1843913"/>
                </a:lnTo>
                <a:close/>
              </a:path>
              <a:path w="2069464" h="2997200">
                <a:moveTo>
                  <a:pt x="2069338" y="2959011"/>
                </a:moveTo>
                <a:lnTo>
                  <a:pt x="2037588" y="2959011"/>
                </a:lnTo>
                <a:lnTo>
                  <a:pt x="2024888" y="2959011"/>
                </a:lnTo>
                <a:lnTo>
                  <a:pt x="1993138" y="2959011"/>
                </a:lnTo>
                <a:lnTo>
                  <a:pt x="2031238" y="2997111"/>
                </a:lnTo>
                <a:lnTo>
                  <a:pt x="2069338" y="2959011"/>
                </a:lnTo>
                <a:close/>
              </a:path>
              <a:path w="2069464" h="2997200">
                <a:moveTo>
                  <a:pt x="2069338" y="2539492"/>
                </a:moveTo>
                <a:lnTo>
                  <a:pt x="2031238" y="2501392"/>
                </a:lnTo>
                <a:lnTo>
                  <a:pt x="1993138" y="2539492"/>
                </a:lnTo>
                <a:lnTo>
                  <a:pt x="2024888" y="2571242"/>
                </a:lnTo>
                <a:lnTo>
                  <a:pt x="2024888" y="2927261"/>
                </a:lnTo>
                <a:lnTo>
                  <a:pt x="2037588" y="2927261"/>
                </a:lnTo>
                <a:lnTo>
                  <a:pt x="2037588" y="2920911"/>
                </a:lnTo>
                <a:lnTo>
                  <a:pt x="2037588" y="2577592"/>
                </a:lnTo>
                <a:lnTo>
                  <a:pt x="2037588" y="2571242"/>
                </a:lnTo>
                <a:lnTo>
                  <a:pt x="2069338" y="2539492"/>
                </a:lnTo>
                <a:close/>
              </a:path>
            </a:pathLst>
          </a:custGeom>
          <a:solidFill>
            <a:srgbClr val="000000"/>
          </a:solid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31E7-D171-4A2C-8A19-33833373A8CA}"/>
              </a:ext>
            </a:extLst>
          </p:cNvPr>
          <p:cNvSpPr>
            <a:spLocks noGrp="1"/>
          </p:cNvSpPr>
          <p:nvPr>
            <p:ph type="title"/>
          </p:nvPr>
        </p:nvSpPr>
        <p:spPr>
          <a:xfrm>
            <a:off x="489079" y="228603"/>
            <a:ext cx="11296416" cy="498598"/>
          </a:xfrm>
        </p:spPr>
        <p:txBody>
          <a:bodyPr/>
          <a:lstStyle/>
          <a:p>
            <a:r>
              <a:rPr lang="en-US" sz="3600" spc="-50" dirty="0">
                <a:solidFill>
                  <a:srgbClr val="418AB3"/>
                </a:solidFill>
                <a:ea typeface="+mj-ea"/>
                <a:cs typeface="+mj-cs"/>
              </a:rPr>
              <a:t>Example environment strategy</a:t>
            </a:r>
          </a:p>
        </p:txBody>
      </p:sp>
      <p:sp>
        <p:nvSpPr>
          <p:cNvPr id="3" name="Text Placeholder 2">
            <a:extLst>
              <a:ext uri="{FF2B5EF4-FFF2-40B4-BE49-F238E27FC236}">
                <a16:creationId xmlns:a16="http://schemas.microsoft.com/office/drawing/2014/main" id="{B86D359D-E102-4352-87AA-2D5D41693AB1}"/>
              </a:ext>
            </a:extLst>
          </p:cNvPr>
          <p:cNvSpPr>
            <a:spLocks noGrp="1"/>
          </p:cNvSpPr>
          <p:nvPr>
            <p:ph type="body" sz="quarter" idx="10"/>
          </p:nvPr>
        </p:nvSpPr>
        <p:spPr>
          <a:xfrm>
            <a:off x="2447595" y="1316766"/>
            <a:ext cx="9482349" cy="886397"/>
          </a:xfrm>
        </p:spPr>
        <p:txBody>
          <a:bodyPr/>
          <a:lstStyle/>
          <a:p>
            <a:r>
              <a:rPr lang="en-US" sz="3200" dirty="0">
                <a:latin typeface="Calibri" panose="020F0502020204030204" pitchFamily="34" charset="0"/>
                <a:cs typeface="Calibri" panose="020F0502020204030204" pitchFamily="34" charset="0"/>
              </a:rPr>
              <a:t>Live applications  - could be shared when common data or dedicated for department / line of business</a:t>
            </a:r>
          </a:p>
        </p:txBody>
      </p:sp>
      <p:sp>
        <p:nvSpPr>
          <p:cNvPr id="4" name="Rectangle 3">
            <a:extLst>
              <a:ext uri="{FF2B5EF4-FFF2-40B4-BE49-F238E27FC236}">
                <a16:creationId xmlns:a16="http://schemas.microsoft.com/office/drawing/2014/main" id="{1ED24062-FFA5-49C5-96F0-0F2112D48E80}"/>
              </a:ext>
            </a:extLst>
          </p:cNvPr>
          <p:cNvSpPr/>
          <p:nvPr/>
        </p:nvSpPr>
        <p:spPr bwMode="auto">
          <a:xfrm>
            <a:off x="431371" y="1316765"/>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dirty="0">
                <a:solidFill>
                  <a:prstClr val="white"/>
                </a:solidFill>
                <a:latin typeface="Segoe UI Light"/>
              </a:rPr>
              <a:t>Production</a:t>
            </a:r>
          </a:p>
          <a:p>
            <a:pPr algn="ctr" defTabSz="1218768" fontAlgn="base">
              <a:spcBef>
                <a:spcPct val="0"/>
              </a:spcBef>
              <a:spcAft>
                <a:spcPct val="0"/>
              </a:spcAft>
            </a:pPr>
            <a:r>
              <a:rPr lang="en-US" sz="2667" b="1" dirty="0" err="1">
                <a:solidFill>
                  <a:prstClr val="white"/>
                </a:solidFill>
                <a:latin typeface="Segoe UI Light"/>
              </a:rPr>
              <a:t>Envs</a:t>
            </a:r>
            <a:endParaRPr lang="en-US" sz="2667" b="1" dirty="0">
              <a:solidFill>
                <a:prstClr val="white"/>
              </a:solidFill>
              <a:latin typeface="Segoe UI Light"/>
            </a:endParaRPr>
          </a:p>
        </p:txBody>
      </p:sp>
      <p:sp>
        <p:nvSpPr>
          <p:cNvPr id="5" name="Rectangle 4">
            <a:extLst>
              <a:ext uri="{FF2B5EF4-FFF2-40B4-BE49-F238E27FC236}">
                <a16:creationId xmlns:a16="http://schemas.microsoft.com/office/drawing/2014/main" id="{16CA8365-36C6-45ED-B346-A581B38E24D5}"/>
              </a:ext>
            </a:extLst>
          </p:cNvPr>
          <p:cNvSpPr/>
          <p:nvPr/>
        </p:nvSpPr>
        <p:spPr bwMode="auto">
          <a:xfrm>
            <a:off x="431371" y="2660915"/>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ALM</a:t>
            </a:r>
          </a:p>
          <a:p>
            <a:pPr algn="ctr" defTabSz="1218768" fontAlgn="base">
              <a:spcBef>
                <a:spcPct val="0"/>
              </a:spcBef>
              <a:spcAft>
                <a:spcPct val="0"/>
              </a:spcAft>
            </a:pPr>
            <a:r>
              <a:rPr lang="en-US" sz="2667" b="1" err="1">
                <a:solidFill>
                  <a:prstClr val="white"/>
                </a:solidFill>
                <a:latin typeface="Segoe UI Light"/>
              </a:rPr>
              <a:t>Envs</a:t>
            </a:r>
            <a:endParaRPr lang="en-US" sz="2667" b="1">
              <a:solidFill>
                <a:prstClr val="white"/>
              </a:solidFill>
              <a:latin typeface="Segoe UI Light"/>
            </a:endParaRPr>
          </a:p>
        </p:txBody>
      </p:sp>
      <p:sp>
        <p:nvSpPr>
          <p:cNvPr id="6" name="Rectangle 5">
            <a:extLst>
              <a:ext uri="{FF2B5EF4-FFF2-40B4-BE49-F238E27FC236}">
                <a16:creationId xmlns:a16="http://schemas.microsoft.com/office/drawing/2014/main" id="{2950FC2F-3653-4472-9C0E-AD1E5E179C94}"/>
              </a:ext>
            </a:extLst>
          </p:cNvPr>
          <p:cNvSpPr/>
          <p:nvPr/>
        </p:nvSpPr>
        <p:spPr bwMode="auto">
          <a:xfrm>
            <a:off x="431371" y="4005064"/>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Default</a:t>
            </a:r>
          </a:p>
        </p:txBody>
      </p:sp>
      <p:sp>
        <p:nvSpPr>
          <p:cNvPr id="7" name="Rectangle 6">
            <a:extLst>
              <a:ext uri="{FF2B5EF4-FFF2-40B4-BE49-F238E27FC236}">
                <a16:creationId xmlns:a16="http://schemas.microsoft.com/office/drawing/2014/main" id="{E0C24ED2-7BE6-411B-B483-631DEEF6C651}"/>
              </a:ext>
            </a:extLst>
          </p:cNvPr>
          <p:cNvSpPr/>
          <p:nvPr/>
        </p:nvSpPr>
        <p:spPr bwMode="auto">
          <a:xfrm>
            <a:off x="431371" y="5349213"/>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Maker </a:t>
            </a:r>
            <a:r>
              <a:rPr lang="en-US" sz="2667" b="1" err="1">
                <a:solidFill>
                  <a:prstClr val="white"/>
                </a:solidFill>
                <a:latin typeface="Segoe UI Light"/>
              </a:rPr>
              <a:t>Envs</a:t>
            </a:r>
            <a:endParaRPr lang="en-US" sz="2667" b="1">
              <a:solidFill>
                <a:prstClr val="white"/>
              </a:solidFill>
              <a:latin typeface="Segoe UI Light"/>
            </a:endParaRPr>
          </a:p>
        </p:txBody>
      </p:sp>
      <p:sp>
        <p:nvSpPr>
          <p:cNvPr id="8" name="Text Placeholder 2">
            <a:extLst>
              <a:ext uri="{FF2B5EF4-FFF2-40B4-BE49-F238E27FC236}">
                <a16:creationId xmlns:a16="http://schemas.microsoft.com/office/drawing/2014/main" id="{B1B54A61-BF88-4059-8140-4FECE5F3C91E}"/>
              </a:ext>
            </a:extLst>
          </p:cNvPr>
          <p:cNvSpPr txBox="1">
            <a:spLocks/>
          </p:cNvSpPr>
          <p:nvPr/>
        </p:nvSpPr>
        <p:spPr>
          <a:xfrm>
            <a:off x="2447595" y="2660916"/>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Used to support Dev ops automation – often these will exist for short period during execution</a:t>
            </a:r>
          </a:p>
        </p:txBody>
      </p:sp>
      <p:sp>
        <p:nvSpPr>
          <p:cNvPr id="9" name="Text Placeholder 2">
            <a:extLst>
              <a:ext uri="{FF2B5EF4-FFF2-40B4-BE49-F238E27FC236}">
                <a16:creationId xmlns:a16="http://schemas.microsoft.com/office/drawing/2014/main" id="{DD7E04CF-873C-4827-807A-0FD70B86EE71}"/>
              </a:ext>
            </a:extLst>
          </p:cNvPr>
          <p:cNvSpPr txBox="1">
            <a:spLocks/>
          </p:cNvSpPr>
          <p:nvPr/>
        </p:nvSpPr>
        <p:spPr>
          <a:xfrm>
            <a:off x="2476335" y="4005064"/>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Renamed Personal Productivity – used as the default place everyone creates their own user assets</a:t>
            </a:r>
          </a:p>
        </p:txBody>
      </p:sp>
      <p:sp>
        <p:nvSpPr>
          <p:cNvPr id="10" name="Text Placeholder 2">
            <a:extLst>
              <a:ext uri="{FF2B5EF4-FFF2-40B4-BE49-F238E27FC236}">
                <a16:creationId xmlns:a16="http://schemas.microsoft.com/office/drawing/2014/main" id="{2B28375E-90F2-4D9F-B692-E4415FA5F946}"/>
              </a:ext>
            </a:extLst>
          </p:cNvPr>
          <p:cNvSpPr txBox="1">
            <a:spLocks/>
          </p:cNvSpPr>
          <p:nvPr/>
        </p:nvSpPr>
        <p:spPr>
          <a:xfrm>
            <a:off x="2543606" y="5353238"/>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Used to support makers building apps – these might be requested via an approval process</a:t>
            </a:r>
          </a:p>
        </p:txBody>
      </p:sp>
    </p:spTree>
    <p:extLst>
      <p:ext uri="{BB962C8B-B14F-4D97-AF65-F5344CB8AC3E}">
        <p14:creationId xmlns:p14="http://schemas.microsoft.com/office/powerpoint/2010/main" val="2300666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110730" cy="567463"/>
          </a:xfrm>
          <a:prstGeom prst="rect">
            <a:avLst/>
          </a:prstGeom>
        </p:spPr>
        <p:txBody>
          <a:bodyPr vert="horz" wrap="square" lIns="0" tIns="13335" rIns="0" bIns="0" rtlCol="0">
            <a:spAutoFit/>
          </a:bodyPr>
          <a:lstStyle/>
          <a:p>
            <a:pPr marL="12700">
              <a:lnSpc>
                <a:spcPct val="100000"/>
              </a:lnSpc>
              <a:spcBef>
                <a:spcPts val="105"/>
              </a:spcBef>
            </a:pPr>
            <a:r>
              <a:rPr lang="en-US" sz="3600" kern="1200" spc="-50" dirty="0">
                <a:ln w="3175">
                  <a:noFill/>
                </a:ln>
                <a:solidFill>
                  <a:srgbClr val="418AB3"/>
                </a:solidFill>
                <a:latin typeface="+mj-lt"/>
                <a:cs typeface="+mj-cs"/>
              </a:rPr>
              <a:t>Provisioning New Environments</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L="0" marR="5080" lvl="0" indent="302260" algn="l" defTabSz="914400" rtl="0" eaLnBrk="1" fontAlgn="auto" latinLnBrk="0" hangingPunct="1">
              <a:lnSpc>
                <a:spcPct val="133800"/>
              </a:lnSpc>
              <a:spcBef>
                <a:spcPts val="9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Logic </a:t>
            </a:r>
            <a:r>
              <a:rPr kumimoji="0" sz="1800" b="0" i="0" u="none" strike="noStrike" kern="1200" cap="none" spc="0" normalizeH="0" baseline="0" noProof="0" dirty="0">
                <a:ln>
                  <a:noFill/>
                </a:ln>
                <a:solidFill>
                  <a:srgbClr val="FFFFFF"/>
                </a:solidFill>
                <a:effectLst/>
                <a:uLnTx/>
                <a:uFillTx/>
                <a:latin typeface="Carlito"/>
                <a:ea typeface="+mn-ea"/>
                <a:cs typeface="Carlito"/>
              </a:rPr>
              <a:t>Apps  Management</a:t>
            </a:r>
            <a:r>
              <a:rPr kumimoji="0" sz="1800" b="0" i="0" u="none" strike="noStrike" kern="1200" cap="none" spc="-11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lvl="0" indent="-97790" algn="l" defTabSz="914400" rtl="0" eaLnBrk="1" fontAlgn="auto" latinLnBrk="0" hangingPunct="1">
              <a:lnSpc>
                <a:spcPct val="128899"/>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Fu</a:t>
            </a:r>
            <a:r>
              <a:rPr kumimoji="0" sz="1800" b="0" i="0" u="none" strike="noStrike" kern="1200" cap="none" spc="0" normalizeH="0" baseline="0" noProof="0" dirty="0">
                <a:ln>
                  <a:noFill/>
                </a:ln>
                <a:solidFill>
                  <a:srgbClr val="FFFFFF"/>
                </a:solidFill>
                <a:effectLst/>
                <a:uLnTx/>
                <a:uFillTx/>
                <a:latin typeface="Carlito"/>
                <a:ea typeface="+mn-ea"/>
                <a:cs typeface="Carlito"/>
              </a:rPr>
              <a:t>n</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i</a:t>
            </a:r>
            <a:r>
              <a:rPr kumimoji="0" sz="1800" b="0" i="0" u="none" strike="noStrike" kern="1200" cap="none" spc="-5" normalizeH="0" baseline="0" noProof="0" dirty="0">
                <a:ln>
                  <a:noFill/>
                </a:ln>
                <a:solidFill>
                  <a:srgbClr val="FFFFFF"/>
                </a:solidFill>
                <a:effectLst/>
                <a:uLnTx/>
                <a:uFillTx/>
                <a:latin typeface="Carlito"/>
                <a:ea typeface="+mn-ea"/>
                <a:cs typeface="Carlito"/>
              </a:rPr>
              <a:t>ons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L="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Default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L="0" marR="508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Office</a:t>
            </a:r>
            <a:r>
              <a:rPr kumimoji="0" sz="1800" b="0" i="0" u="none" strike="noStrike" kern="1200" cap="none" spc="-7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365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4445" lvl="0" indent="0" algn="ctr"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30" normalizeH="0" baseline="0" noProof="0" dirty="0">
                <a:ln>
                  <a:noFill/>
                </a:ln>
                <a:solidFill>
                  <a:srgbClr val="FFFFFF"/>
                </a:solidFill>
                <a:effectLst/>
                <a:uLnTx/>
                <a:uFillTx/>
                <a:latin typeface="Carlito"/>
                <a:ea typeface="+mn-ea"/>
                <a:cs typeface="Carlito"/>
              </a:rPr>
              <a:t>Tenant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marR="0" lvl="0" indent="0" algn="l" defTabSz="914400" rtl="0" eaLnBrk="1" fontAlgn="auto" latinLnBrk="0" hangingPunct="1">
              <a:lnSpc>
                <a:spcPct val="100000"/>
              </a:lnSpc>
              <a:spcBef>
                <a:spcPts val="38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PowerApps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F</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l</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ows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lvl="0" indent="0" algn="l" defTabSz="914400" rtl="0" eaLnBrk="1" fontAlgn="auto" latinLnBrk="0" hangingPunct="1">
              <a:lnSpc>
                <a:spcPct val="100000"/>
              </a:lnSpc>
              <a:spcBef>
                <a:spcPts val="73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 </a:t>
            </a:r>
            <a:r>
              <a:rPr kumimoji="0" sz="1100" b="1" i="0" u="none" strike="noStrike" kern="1200" cap="none" spc="0" normalizeH="0" baseline="0" noProof="0" dirty="0">
                <a:ln>
                  <a:noFill/>
                </a:ln>
                <a:solidFill>
                  <a:schemeClr val="bg1">
                    <a:lumMod val="50000"/>
                  </a:schemeClr>
                </a:solidFill>
                <a:effectLst/>
                <a:uLnTx/>
                <a:uFillTx/>
                <a:latin typeface="Carlito"/>
                <a:ea typeface="+mn-ea"/>
                <a:cs typeface="Carlito"/>
              </a:rPr>
              <a:t>All  Licensed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Users:</a:t>
            </a:r>
            <a:r>
              <a:rPr kumimoji="0" sz="1100" b="0" i="0" u="none" strike="noStrike" kern="1200" cap="none" spc="-90" normalizeH="0" baseline="0" noProof="0" dirty="0">
                <a:ln>
                  <a:noFill/>
                </a:ln>
                <a:solidFill>
                  <a:schemeClr val="bg1">
                    <a:lumMod val="50000"/>
                  </a:schemeClr>
                </a:solidFill>
                <a:effectLst/>
                <a:uLnTx/>
                <a:uFillTx/>
                <a:latin typeface="Carlito"/>
                <a:ea typeface="+mn-ea"/>
                <a:cs typeface="Carlito"/>
              </a:rPr>
              <a:t> </a:t>
            </a:r>
            <a:r>
              <a:rPr kumimoji="0" sz="1100" b="1" i="0" u="none" strike="noStrike" kern="1200" cap="none" spc="-5" normalizeH="0" baseline="0" noProof="0" dirty="0">
                <a:ln>
                  <a:noFill/>
                </a:ln>
                <a:solidFill>
                  <a:schemeClr val="bg1">
                    <a:lumMod val="50000"/>
                  </a:schemeClr>
                </a:solidFill>
                <a:effectLst/>
                <a:uLnTx/>
                <a:uFillTx/>
                <a:latin typeface="Carlito"/>
                <a:ea typeface="+mn-ea"/>
                <a:cs typeface="Carlito"/>
              </a:rPr>
              <a:t>None</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marR="0" lvl="0" indent="0" algn="l" defTabSz="914400" rtl="0" eaLnBrk="1" fontAlgn="auto" latinLnBrk="0" hangingPunct="1">
              <a:lnSpc>
                <a:spcPct val="100000"/>
              </a:lnSpc>
              <a:spcBef>
                <a:spcPts val="38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SharePoint</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Exchange</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20" normalizeH="0" baseline="0" noProof="0" dirty="0">
                <a:ln>
                  <a:noFill/>
                </a:ln>
                <a:solidFill>
                  <a:schemeClr val="bg1">
                    <a:lumMod val="50000"/>
                  </a:schemeClr>
                </a:solidFill>
                <a:effectLst/>
                <a:uLnTx/>
                <a:uFillTx/>
                <a:latin typeface="Carlito"/>
                <a:ea typeface="+mn-ea"/>
                <a:cs typeface="Carlito"/>
              </a:rPr>
              <a:t>T</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ea</a:t>
            </a: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m</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36" name="object 36"/>
          <p:cNvGrpSpPr/>
          <p:nvPr/>
        </p:nvGrpSpPr>
        <p:grpSpPr>
          <a:xfrm>
            <a:off x="2403094" y="5731509"/>
            <a:ext cx="8797290" cy="942340"/>
            <a:chOff x="2403094" y="5731509"/>
            <a:chExt cx="8797290" cy="942340"/>
          </a:xfrm>
        </p:grpSpPr>
        <p:sp>
          <p:nvSpPr>
            <p:cNvPr id="37" name="object 37"/>
            <p:cNvSpPr/>
            <p:nvPr/>
          </p:nvSpPr>
          <p:spPr>
            <a:xfrm>
              <a:off x="2409444" y="5737859"/>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2409444" y="5737859"/>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9" name="object 39"/>
          <p:cNvSpPr txBox="1"/>
          <p:nvPr/>
        </p:nvSpPr>
        <p:spPr>
          <a:xfrm>
            <a:off x="9216008" y="6321348"/>
            <a:ext cx="1899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 Premise</a:t>
            </a:r>
            <a:r>
              <a:rPr kumimoji="0" sz="1800" b="0" i="0" u="none" strike="noStrike" kern="1200" cap="none" spc="-5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Systems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0" name="object 40"/>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Databases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1" name="object 41"/>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lvl="0" indent="-17145" algn="l" defTabSz="914400" rtl="0" eaLnBrk="1" fontAlgn="auto" latinLnBrk="0" hangingPunct="1">
              <a:lnSpc>
                <a:spcPct val="100000"/>
              </a:lnSpc>
              <a:spcBef>
                <a:spcPts val="14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a:t>
            </a:r>
            <a:r>
              <a:rPr kumimoji="0" sz="1800" b="0" i="0" u="none" strike="noStrike" kern="1200" cap="none" spc="-9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Premise  </a:t>
            </a:r>
            <a:r>
              <a:rPr kumimoji="0" sz="1800" b="0" i="0" u="none" strike="noStrike" kern="1200" cap="none" spc="-15" normalizeH="0" baseline="0" noProof="0" dirty="0">
                <a:ln>
                  <a:noFill/>
                </a:ln>
                <a:solidFill>
                  <a:srgbClr val="FFFFFF"/>
                </a:solidFill>
                <a:effectLst/>
                <a:uLnTx/>
                <a:uFillTx/>
                <a:latin typeface="Carlito"/>
                <a:ea typeface="+mn-ea"/>
                <a:cs typeface="Carlito"/>
              </a:rPr>
              <a:t>Gateway(s)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3" name="object 43"/>
          <p:cNvSpPr txBox="1"/>
          <p:nvPr/>
        </p:nvSpPr>
        <p:spPr>
          <a:xfrm>
            <a:off x="7184897" y="5923026"/>
            <a:ext cx="1762125" cy="280670"/>
          </a:xfrm>
          <a:prstGeom prst="rect">
            <a:avLst/>
          </a:prstGeom>
          <a:solidFill>
            <a:srgbClr val="AEABAB"/>
          </a:solidFill>
          <a:ln w="28955">
            <a:solidFill>
              <a:srgbClr val="FFFFFF"/>
            </a:solidFill>
          </a:ln>
        </p:spPr>
        <p:txBody>
          <a:bodyPr vert="horz" wrap="square" lIns="0" tIns="0" rIns="0" bIns="0" rtlCol="0">
            <a:spAutoFit/>
          </a:bodyPr>
          <a:lstStyle/>
          <a:p>
            <a:pPr marL="485140" marR="0" lvl="0" indent="0" algn="l" defTabSz="914400" rtl="0" eaLnBrk="1" fontAlgn="auto" latinLnBrk="0" hangingPunct="1">
              <a:lnSpc>
                <a:spcPts val="2070"/>
              </a:lnSpc>
              <a:spcBef>
                <a:spcPts val="0"/>
              </a:spcBef>
              <a:spcAft>
                <a:spcPts val="0"/>
              </a:spcAft>
              <a:buClrTx/>
              <a:buSzTx/>
              <a:buFontTx/>
              <a:buNone/>
              <a:tabLst/>
              <a:defRPr/>
            </a:pPr>
            <a:r>
              <a:rPr kumimoji="0" sz="1800" b="0" i="0" u="none" strike="noStrike" kern="1200" cap="none" spc="-25" normalizeH="0" baseline="0" noProof="0" dirty="0">
                <a:ln>
                  <a:noFill/>
                </a:ln>
                <a:solidFill>
                  <a:srgbClr val="FFFFFF"/>
                </a:solidFill>
                <a:effectLst/>
                <a:uLnTx/>
                <a:uFillTx/>
                <a:latin typeface="Carlito"/>
                <a:ea typeface="+mn-ea"/>
                <a:cs typeface="Carlito"/>
              </a:rPr>
              <a:t>Web</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4" name="object 44"/>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SharePoint</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marR="0" lvl="0" indent="0" algn="l" defTabSz="914400" rtl="0" eaLnBrk="1" fontAlgn="auto" latinLnBrk="0" hangingPunct="1">
              <a:lnSpc>
                <a:spcPts val="206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File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p:nvPr/>
        </p:nvSpPr>
        <p:spPr>
          <a:xfrm>
            <a:off x="1181861" y="4811521"/>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txBox="1"/>
          <p:nvPr/>
        </p:nvSpPr>
        <p:spPr>
          <a:xfrm>
            <a:off x="1022603" y="4698492"/>
            <a:ext cx="1623695" cy="848360"/>
          </a:xfrm>
          <a:prstGeom prst="rect">
            <a:avLst/>
          </a:prstGeom>
        </p:spPr>
        <p:txBody>
          <a:bodyPr vert="horz" wrap="square" lIns="0" tIns="12700" rIns="0" bIns="0" rtlCol="0">
            <a:spAutoFit/>
          </a:bodyPr>
          <a:lstStyle/>
          <a:p>
            <a:pPr marL="0" marR="5080" lvl="0" indent="752475" algn="l" defTabSz="914400" rtl="0" eaLnBrk="1" fontAlgn="auto" latinLnBrk="0" hangingPunct="1">
              <a:lnSpc>
                <a:spcPct val="1499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Azure</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AD  </a:t>
            </a:r>
            <a:r>
              <a:rPr kumimoji="0" sz="1800" b="0" i="0" u="none" strike="noStrike" kern="1200" cap="none" spc="-10" normalizeH="0" baseline="0" noProof="0" dirty="0">
                <a:ln>
                  <a:noFill/>
                </a:ln>
                <a:solidFill>
                  <a:srgbClr val="FFFFFF"/>
                </a:solidFill>
                <a:effectLst/>
                <a:uLnTx/>
                <a:uFillTx/>
                <a:latin typeface="Carlito"/>
                <a:ea typeface="+mn-ea"/>
                <a:cs typeface="Carlito"/>
              </a:rPr>
              <a:t>Microsoft</a:t>
            </a:r>
            <a:r>
              <a:rPr kumimoji="0" sz="1800" b="0" i="0" u="none" strike="noStrike" kern="1200" cap="none" spc="-2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Azure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48" name="object 48"/>
          <p:cNvGrpSpPr/>
          <p:nvPr/>
        </p:nvGrpSpPr>
        <p:grpSpPr>
          <a:xfrm>
            <a:off x="1146047" y="2955035"/>
            <a:ext cx="1500505" cy="1507490"/>
            <a:chOff x="1146047" y="2955035"/>
            <a:chExt cx="1500505" cy="1507490"/>
          </a:xfrm>
        </p:grpSpPr>
        <p:sp>
          <p:nvSpPr>
            <p:cNvPr id="49" name="object 4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50" name="object 5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51" name="object 5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marR="0" lvl="0" indent="0" algn="l" defTabSz="914400" rtl="0" eaLnBrk="1" fontAlgn="auto" latinLnBrk="0" hangingPunct="1">
              <a:lnSpc>
                <a:spcPct val="100000"/>
              </a:lnSpc>
              <a:spcBef>
                <a:spcPts val="37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Excel</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52" name="object 52"/>
          <p:cNvGrpSpPr/>
          <p:nvPr/>
        </p:nvGrpSpPr>
        <p:grpSpPr>
          <a:xfrm>
            <a:off x="2128647" y="3388995"/>
            <a:ext cx="2704465" cy="2129790"/>
            <a:chOff x="2128647" y="3388995"/>
            <a:chExt cx="2704465" cy="2129790"/>
          </a:xfrm>
        </p:grpSpPr>
        <p:sp>
          <p:nvSpPr>
            <p:cNvPr id="53" name="object 53"/>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6" name="object 56"/>
          <p:cNvSpPr txBox="1"/>
          <p:nvPr/>
        </p:nvSpPr>
        <p:spPr>
          <a:xfrm>
            <a:off x="3659759" y="4857750"/>
            <a:ext cx="1048385" cy="574675"/>
          </a:xfrm>
          <a:prstGeom prst="rect">
            <a:avLst/>
          </a:prstGeom>
        </p:spPr>
        <p:txBody>
          <a:bodyPr vert="horz" wrap="square" lIns="0" tIns="12700" rIns="0" bIns="0" rtlCol="0">
            <a:spAutoFit/>
          </a:bodyPr>
          <a:lstStyle/>
          <a:p>
            <a:pPr marL="0" marR="5715"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508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G</a:t>
            </a:r>
            <a:r>
              <a:rPr kumimoji="0" sz="1800" b="0" i="0" u="none" strike="noStrike" kern="1200" cap="none" spc="-10" normalizeH="0" baseline="0" noProof="0" dirty="0">
                <a:ln>
                  <a:noFill/>
                </a:ln>
                <a:solidFill>
                  <a:srgbClr val="FFFFFF"/>
                </a:solidFill>
                <a:effectLst/>
                <a:uLnTx/>
                <a:uFillTx/>
                <a:latin typeface="Carlito"/>
                <a:ea typeface="+mn-ea"/>
                <a:cs typeface="Carlito"/>
              </a:rPr>
              <a:t>a</a:t>
            </a:r>
            <a:r>
              <a:rPr kumimoji="0" sz="1800" b="0" i="0" u="none" strike="noStrike" kern="1200" cap="none" spc="-3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e</a:t>
            </a:r>
            <a:r>
              <a:rPr kumimoji="0" sz="1800" b="0" i="0" u="none" strike="noStrike" kern="1200" cap="none" spc="-30" normalizeH="0" baseline="0" noProof="0" dirty="0">
                <a:ln>
                  <a:noFill/>
                </a:ln>
                <a:solidFill>
                  <a:srgbClr val="FFFFFF"/>
                </a:solidFill>
                <a:effectLst/>
                <a:uLnTx/>
                <a:uFillTx/>
                <a:latin typeface="Carlito"/>
                <a:ea typeface="+mn-ea"/>
                <a:cs typeface="Carlito"/>
              </a:rPr>
              <a:t>w</a:t>
            </a:r>
            <a:r>
              <a:rPr kumimoji="0" sz="1800" b="0" i="0" u="none" strike="noStrike" kern="1200" cap="none" spc="-40" normalizeH="0" baseline="0" noProof="0" dirty="0">
                <a:ln>
                  <a:noFill/>
                </a:ln>
                <a:solidFill>
                  <a:srgbClr val="FFFFFF"/>
                </a:solidFill>
                <a:effectLst/>
                <a:uLnTx/>
                <a:uFillTx/>
                <a:latin typeface="Carlito"/>
                <a:ea typeface="+mn-ea"/>
                <a:cs typeface="Carlito"/>
              </a:rPr>
              <a:t>a</a:t>
            </a:r>
            <a:r>
              <a:rPr kumimoji="0" sz="1800" b="0" i="0" u="none" strike="noStrike" kern="1200" cap="none" spc="0" normalizeH="0" baseline="0" noProof="0" dirty="0">
                <a:ln>
                  <a:noFill/>
                </a:ln>
                <a:solidFill>
                  <a:srgbClr val="FFFFFF"/>
                </a:solidFill>
                <a:effectLst/>
                <a:uLnTx/>
                <a:uFillTx/>
                <a:latin typeface="Carlito"/>
                <a:ea typeface="+mn-ea"/>
                <a:cs typeface="Carlito"/>
              </a:rPr>
              <a:t>y</a:t>
            </a:r>
            <a:r>
              <a:rPr kumimoji="0" sz="1800" b="0" i="0" u="none" strike="noStrike" kern="1200" cap="none" spc="-10" normalizeH="0" baseline="0" noProof="0" dirty="0">
                <a:ln>
                  <a:noFill/>
                </a:ln>
                <a:solidFill>
                  <a:srgbClr val="FFFFFF"/>
                </a:solidFill>
                <a:effectLst/>
                <a:uLnTx/>
                <a:uFillTx/>
                <a:latin typeface="Carlito"/>
                <a:ea typeface="+mn-ea"/>
                <a:cs typeface="Carlito"/>
              </a:rPr>
              <a:t>(</a:t>
            </a:r>
            <a:r>
              <a:rPr kumimoji="0" sz="1800" b="0" i="0" u="none" strike="noStrike" kern="1200" cap="none" spc="-5" normalizeH="0" baseline="0" noProof="0" dirty="0">
                <a:ln>
                  <a:noFill/>
                </a:ln>
                <a:solidFill>
                  <a:srgbClr val="FFFFFF"/>
                </a:solidFill>
                <a:effectLst/>
                <a:uLnTx/>
                <a:uFillTx/>
                <a:latin typeface="Carlito"/>
                <a:ea typeface="+mn-ea"/>
                <a:cs typeface="Carlito"/>
              </a:rPr>
              <a:t>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7" name="object 57"/>
          <p:cNvGrpSpPr/>
          <p:nvPr/>
        </p:nvGrpSpPr>
        <p:grpSpPr>
          <a:xfrm>
            <a:off x="2146045" y="2963672"/>
            <a:ext cx="2069464" cy="2997200"/>
            <a:chOff x="2146045" y="2963672"/>
            <a:chExt cx="2069464" cy="2997200"/>
          </a:xfrm>
        </p:grpSpPr>
        <p:sp>
          <p:nvSpPr>
            <p:cNvPr id="58" name="object 58"/>
            <p:cNvSpPr/>
            <p:nvPr/>
          </p:nvSpPr>
          <p:spPr>
            <a:xfrm>
              <a:off x="3592830" y="2963671"/>
              <a:ext cx="622935" cy="2997200"/>
            </a:xfrm>
            <a:custGeom>
              <a:avLst/>
              <a:gdLst/>
              <a:ahLst/>
              <a:cxnLst/>
              <a:rect l="l" t="t" r="r" b="b"/>
              <a:pathLst>
                <a:path w="622935" h="2997200">
                  <a:moveTo>
                    <a:pt x="622046" y="1843913"/>
                  </a:moveTo>
                  <a:lnTo>
                    <a:pt x="585177" y="1818360"/>
                  </a:lnTo>
                  <a:lnTo>
                    <a:pt x="584238" y="1813179"/>
                  </a:lnTo>
                  <a:lnTo>
                    <a:pt x="308076" y="283337"/>
                  </a:lnTo>
                  <a:lnTo>
                    <a:pt x="306743" y="275971"/>
                  </a:lnTo>
                  <a:lnTo>
                    <a:pt x="307759" y="274510"/>
                  </a:lnTo>
                  <a:lnTo>
                    <a:pt x="317754" y="275590"/>
                  </a:lnTo>
                  <a:lnTo>
                    <a:pt x="318325" y="270395"/>
                  </a:lnTo>
                  <a:lnTo>
                    <a:pt x="323469" y="269875"/>
                  </a:lnTo>
                  <a:lnTo>
                    <a:pt x="321894" y="254190"/>
                  </a:lnTo>
                  <a:lnTo>
                    <a:pt x="328472" y="244729"/>
                  </a:lnTo>
                  <a:lnTo>
                    <a:pt x="332359" y="239141"/>
                  </a:lnTo>
                  <a:lnTo>
                    <a:pt x="322567" y="232346"/>
                  </a:lnTo>
                  <a:lnTo>
                    <a:pt x="323723" y="221996"/>
                  </a:lnTo>
                  <a:lnTo>
                    <a:pt x="318643" y="221449"/>
                  </a:lnTo>
                  <a:lnTo>
                    <a:pt x="318135" y="216281"/>
                  </a:lnTo>
                  <a:lnTo>
                    <a:pt x="301828" y="217919"/>
                  </a:lnTo>
                  <a:lnTo>
                    <a:pt x="288163" y="208407"/>
                  </a:lnTo>
                  <a:lnTo>
                    <a:pt x="281876" y="217449"/>
                  </a:lnTo>
                  <a:lnTo>
                    <a:pt x="270129" y="216154"/>
                  </a:lnTo>
                  <a:lnTo>
                    <a:pt x="269925" y="217995"/>
                  </a:lnTo>
                  <a:lnTo>
                    <a:pt x="58280" y="44589"/>
                  </a:lnTo>
                  <a:lnTo>
                    <a:pt x="56286" y="24511"/>
                  </a:lnTo>
                  <a:lnTo>
                    <a:pt x="53848" y="0"/>
                  </a:lnTo>
                  <a:lnTo>
                    <a:pt x="254" y="5334"/>
                  </a:lnTo>
                  <a:lnTo>
                    <a:pt x="5588" y="58928"/>
                  </a:lnTo>
                  <a:lnTo>
                    <a:pt x="50177" y="54495"/>
                  </a:lnTo>
                  <a:lnTo>
                    <a:pt x="265430" y="230657"/>
                  </a:lnTo>
                  <a:lnTo>
                    <a:pt x="266331" y="239801"/>
                  </a:lnTo>
                  <a:lnTo>
                    <a:pt x="257429" y="252603"/>
                  </a:lnTo>
                  <a:lnTo>
                    <a:pt x="265531" y="258254"/>
                  </a:lnTo>
                  <a:lnTo>
                    <a:pt x="265264" y="260705"/>
                  </a:lnTo>
                  <a:lnTo>
                    <a:pt x="50571" y="432879"/>
                  </a:lnTo>
                  <a:lnTo>
                    <a:pt x="5842" y="427990"/>
                  </a:lnTo>
                  <a:lnTo>
                    <a:pt x="0" y="481584"/>
                  </a:lnTo>
                  <a:lnTo>
                    <a:pt x="53594" y="487426"/>
                  </a:lnTo>
                  <a:lnTo>
                    <a:pt x="56286" y="462661"/>
                  </a:lnTo>
                  <a:lnTo>
                    <a:pt x="58458" y="442785"/>
                  </a:lnTo>
                  <a:lnTo>
                    <a:pt x="269697" y="273481"/>
                  </a:lnTo>
                  <a:lnTo>
                    <a:pt x="269875" y="275209"/>
                  </a:lnTo>
                  <a:lnTo>
                    <a:pt x="287413" y="273481"/>
                  </a:lnTo>
                  <a:lnTo>
                    <a:pt x="294297" y="278257"/>
                  </a:lnTo>
                  <a:lnTo>
                    <a:pt x="572592" y="1820557"/>
                  </a:lnTo>
                  <a:lnTo>
                    <a:pt x="546989" y="1857375"/>
                  </a:lnTo>
                  <a:lnTo>
                    <a:pt x="591312" y="1888109"/>
                  </a:lnTo>
                  <a:lnTo>
                    <a:pt x="616559" y="1851787"/>
                  </a:lnTo>
                  <a:lnTo>
                    <a:pt x="622046" y="1843913"/>
                  </a:lnTo>
                  <a:close/>
                </a:path>
                <a:path w="622935" h="2997200">
                  <a:moveTo>
                    <a:pt x="622554" y="2959011"/>
                  </a:moveTo>
                  <a:lnTo>
                    <a:pt x="590804" y="2959011"/>
                  </a:lnTo>
                  <a:lnTo>
                    <a:pt x="578104" y="2959011"/>
                  </a:lnTo>
                  <a:lnTo>
                    <a:pt x="546354" y="2959011"/>
                  </a:lnTo>
                  <a:lnTo>
                    <a:pt x="584454" y="2997111"/>
                  </a:lnTo>
                  <a:lnTo>
                    <a:pt x="622554" y="2959011"/>
                  </a:lnTo>
                  <a:close/>
                </a:path>
                <a:path w="622935" h="2997200">
                  <a:moveTo>
                    <a:pt x="622554" y="2539492"/>
                  </a:moveTo>
                  <a:lnTo>
                    <a:pt x="584454" y="2501392"/>
                  </a:lnTo>
                  <a:lnTo>
                    <a:pt x="546354" y="2539492"/>
                  </a:lnTo>
                  <a:lnTo>
                    <a:pt x="578104" y="2571242"/>
                  </a:lnTo>
                  <a:lnTo>
                    <a:pt x="578104" y="2927261"/>
                  </a:lnTo>
                  <a:lnTo>
                    <a:pt x="590804" y="2927261"/>
                  </a:lnTo>
                  <a:lnTo>
                    <a:pt x="590804" y="2920911"/>
                  </a:lnTo>
                  <a:lnTo>
                    <a:pt x="590804" y="2577592"/>
                  </a:lnTo>
                  <a:lnTo>
                    <a:pt x="590804" y="2571242"/>
                  </a:lnTo>
                  <a:lnTo>
                    <a:pt x="622554" y="2539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2146045" y="2965958"/>
              <a:ext cx="489584" cy="482600"/>
            </a:xfrm>
            <a:custGeom>
              <a:avLst/>
              <a:gdLst/>
              <a:ahLst/>
              <a:cxnLst/>
              <a:rect l="l" t="t" r="r" b="b"/>
              <a:pathLst>
                <a:path w="489585" h="482600">
                  <a:moveTo>
                    <a:pt x="508" y="428116"/>
                  </a:moveTo>
                  <a:lnTo>
                    <a:pt x="0" y="482091"/>
                  </a:lnTo>
                  <a:lnTo>
                    <a:pt x="53848" y="482472"/>
                  </a:lnTo>
                  <a:lnTo>
                    <a:pt x="54061" y="459866"/>
                  </a:lnTo>
                  <a:lnTo>
                    <a:pt x="31623" y="459866"/>
                  </a:lnTo>
                  <a:lnTo>
                    <a:pt x="22733" y="450850"/>
                  </a:lnTo>
                  <a:lnTo>
                    <a:pt x="45360" y="428540"/>
                  </a:lnTo>
                  <a:lnTo>
                    <a:pt x="508" y="428116"/>
                  </a:lnTo>
                  <a:close/>
                </a:path>
                <a:path w="489585" h="482600">
                  <a:moveTo>
                    <a:pt x="45360" y="428540"/>
                  </a:moveTo>
                  <a:lnTo>
                    <a:pt x="22733" y="450850"/>
                  </a:lnTo>
                  <a:lnTo>
                    <a:pt x="31623" y="459866"/>
                  </a:lnTo>
                  <a:lnTo>
                    <a:pt x="54271" y="437535"/>
                  </a:lnTo>
                  <a:lnTo>
                    <a:pt x="54356" y="428625"/>
                  </a:lnTo>
                  <a:lnTo>
                    <a:pt x="45360" y="428540"/>
                  </a:lnTo>
                  <a:close/>
                </a:path>
                <a:path w="489585" h="482600">
                  <a:moveTo>
                    <a:pt x="54271" y="437535"/>
                  </a:moveTo>
                  <a:lnTo>
                    <a:pt x="31623" y="459866"/>
                  </a:lnTo>
                  <a:lnTo>
                    <a:pt x="54061" y="459866"/>
                  </a:lnTo>
                  <a:lnTo>
                    <a:pt x="54271" y="437535"/>
                  </a:lnTo>
                  <a:close/>
                </a:path>
                <a:path w="489585" h="482600">
                  <a:moveTo>
                    <a:pt x="49911" y="424052"/>
                  </a:moveTo>
                  <a:lnTo>
                    <a:pt x="45360" y="428540"/>
                  </a:lnTo>
                  <a:lnTo>
                    <a:pt x="54356" y="428625"/>
                  </a:lnTo>
                  <a:lnTo>
                    <a:pt x="54271" y="437535"/>
                  </a:lnTo>
                  <a:lnTo>
                    <a:pt x="58801" y="433069"/>
                  </a:lnTo>
                  <a:lnTo>
                    <a:pt x="49911" y="424052"/>
                  </a:lnTo>
                  <a:close/>
                </a:path>
                <a:path w="489585" h="482600">
                  <a:moveTo>
                    <a:pt x="86106" y="388492"/>
                  </a:moveTo>
                  <a:lnTo>
                    <a:pt x="58928" y="415163"/>
                  </a:lnTo>
                  <a:lnTo>
                    <a:pt x="67818" y="424179"/>
                  </a:lnTo>
                  <a:lnTo>
                    <a:pt x="94996" y="397509"/>
                  </a:lnTo>
                  <a:lnTo>
                    <a:pt x="86106" y="388492"/>
                  </a:lnTo>
                  <a:close/>
                </a:path>
                <a:path w="489585" h="482600">
                  <a:moveTo>
                    <a:pt x="122301" y="352805"/>
                  </a:moveTo>
                  <a:lnTo>
                    <a:pt x="95123" y="379475"/>
                  </a:lnTo>
                  <a:lnTo>
                    <a:pt x="104012" y="388619"/>
                  </a:lnTo>
                  <a:lnTo>
                    <a:pt x="131191" y="361822"/>
                  </a:lnTo>
                  <a:lnTo>
                    <a:pt x="122301" y="352805"/>
                  </a:lnTo>
                  <a:close/>
                </a:path>
                <a:path w="489585" h="482600">
                  <a:moveTo>
                    <a:pt x="158496" y="317118"/>
                  </a:moveTo>
                  <a:lnTo>
                    <a:pt x="131318" y="343915"/>
                  </a:lnTo>
                  <a:lnTo>
                    <a:pt x="140208" y="352932"/>
                  </a:lnTo>
                  <a:lnTo>
                    <a:pt x="167386" y="326263"/>
                  </a:lnTo>
                  <a:lnTo>
                    <a:pt x="158496" y="317118"/>
                  </a:lnTo>
                  <a:close/>
                </a:path>
                <a:path w="489585" h="482600">
                  <a:moveTo>
                    <a:pt x="194691" y="281558"/>
                  </a:moveTo>
                  <a:lnTo>
                    <a:pt x="167512" y="308228"/>
                  </a:lnTo>
                  <a:lnTo>
                    <a:pt x="176403" y="317245"/>
                  </a:lnTo>
                  <a:lnTo>
                    <a:pt x="203581" y="290575"/>
                  </a:lnTo>
                  <a:lnTo>
                    <a:pt x="194691" y="281558"/>
                  </a:lnTo>
                  <a:close/>
                </a:path>
                <a:path w="489585" h="482600">
                  <a:moveTo>
                    <a:pt x="230886" y="245871"/>
                  </a:moveTo>
                  <a:lnTo>
                    <a:pt x="203708" y="272668"/>
                  </a:lnTo>
                  <a:lnTo>
                    <a:pt x="212598" y="281686"/>
                  </a:lnTo>
                  <a:lnTo>
                    <a:pt x="239776" y="254888"/>
                  </a:lnTo>
                  <a:lnTo>
                    <a:pt x="230886" y="245871"/>
                  </a:lnTo>
                  <a:close/>
                </a:path>
                <a:path w="489585" h="482600">
                  <a:moveTo>
                    <a:pt x="267081" y="210312"/>
                  </a:moveTo>
                  <a:lnTo>
                    <a:pt x="239903" y="236981"/>
                  </a:lnTo>
                  <a:lnTo>
                    <a:pt x="248793" y="245999"/>
                  </a:lnTo>
                  <a:lnTo>
                    <a:pt x="275971" y="219328"/>
                  </a:lnTo>
                  <a:lnTo>
                    <a:pt x="267081" y="210312"/>
                  </a:lnTo>
                  <a:close/>
                </a:path>
                <a:path w="489585" h="482600">
                  <a:moveTo>
                    <a:pt x="303276" y="174625"/>
                  </a:moveTo>
                  <a:lnTo>
                    <a:pt x="276098" y="201294"/>
                  </a:lnTo>
                  <a:lnTo>
                    <a:pt x="284988" y="210438"/>
                  </a:lnTo>
                  <a:lnTo>
                    <a:pt x="312166" y="183641"/>
                  </a:lnTo>
                  <a:lnTo>
                    <a:pt x="303276" y="174625"/>
                  </a:lnTo>
                  <a:close/>
                </a:path>
                <a:path w="489585" h="482600">
                  <a:moveTo>
                    <a:pt x="339471" y="138937"/>
                  </a:moveTo>
                  <a:lnTo>
                    <a:pt x="312293" y="165734"/>
                  </a:lnTo>
                  <a:lnTo>
                    <a:pt x="321310" y="174751"/>
                  </a:lnTo>
                  <a:lnTo>
                    <a:pt x="348361" y="148081"/>
                  </a:lnTo>
                  <a:lnTo>
                    <a:pt x="339471" y="138937"/>
                  </a:lnTo>
                  <a:close/>
                </a:path>
                <a:path w="489585" h="482600">
                  <a:moveTo>
                    <a:pt x="375666" y="103377"/>
                  </a:moveTo>
                  <a:lnTo>
                    <a:pt x="348488" y="130047"/>
                  </a:lnTo>
                  <a:lnTo>
                    <a:pt x="357505" y="139064"/>
                  </a:lnTo>
                  <a:lnTo>
                    <a:pt x="384556" y="112394"/>
                  </a:lnTo>
                  <a:lnTo>
                    <a:pt x="375666" y="103377"/>
                  </a:lnTo>
                  <a:close/>
                </a:path>
                <a:path w="489585" h="482600">
                  <a:moveTo>
                    <a:pt x="411861" y="67690"/>
                  </a:moveTo>
                  <a:lnTo>
                    <a:pt x="384810" y="94487"/>
                  </a:lnTo>
                  <a:lnTo>
                    <a:pt x="393700" y="103504"/>
                  </a:lnTo>
                  <a:lnTo>
                    <a:pt x="420751" y="76707"/>
                  </a:lnTo>
                  <a:lnTo>
                    <a:pt x="411861" y="67690"/>
                  </a:lnTo>
                  <a:close/>
                </a:path>
                <a:path w="489585" h="482600">
                  <a:moveTo>
                    <a:pt x="435037" y="44965"/>
                  </a:moveTo>
                  <a:lnTo>
                    <a:pt x="421005" y="58800"/>
                  </a:lnTo>
                  <a:lnTo>
                    <a:pt x="429895" y="67817"/>
                  </a:lnTo>
                  <a:lnTo>
                    <a:pt x="444043" y="53933"/>
                  </a:lnTo>
                  <a:lnTo>
                    <a:pt x="434975" y="53847"/>
                  </a:lnTo>
                  <a:lnTo>
                    <a:pt x="435037" y="44965"/>
                  </a:lnTo>
                  <a:close/>
                </a:path>
                <a:path w="489585" h="482600">
                  <a:moveTo>
                    <a:pt x="465966" y="32130"/>
                  </a:moveTo>
                  <a:lnTo>
                    <a:pt x="448056" y="32130"/>
                  </a:lnTo>
                  <a:lnTo>
                    <a:pt x="457073" y="41147"/>
                  </a:lnTo>
                  <a:lnTo>
                    <a:pt x="444043" y="53933"/>
                  </a:lnTo>
                  <a:lnTo>
                    <a:pt x="488823" y="54355"/>
                  </a:lnTo>
                  <a:lnTo>
                    <a:pt x="489031" y="32257"/>
                  </a:lnTo>
                  <a:lnTo>
                    <a:pt x="466090" y="32257"/>
                  </a:lnTo>
                  <a:close/>
                </a:path>
                <a:path w="489585" h="482600">
                  <a:moveTo>
                    <a:pt x="448056" y="32130"/>
                  </a:moveTo>
                  <a:lnTo>
                    <a:pt x="435037" y="44965"/>
                  </a:lnTo>
                  <a:lnTo>
                    <a:pt x="434975" y="53847"/>
                  </a:lnTo>
                  <a:lnTo>
                    <a:pt x="444043" y="53933"/>
                  </a:lnTo>
                  <a:lnTo>
                    <a:pt x="457073" y="41147"/>
                  </a:lnTo>
                  <a:lnTo>
                    <a:pt x="448056" y="32130"/>
                  </a:lnTo>
                  <a:close/>
                </a:path>
                <a:path w="489585" h="482600">
                  <a:moveTo>
                    <a:pt x="435356" y="0"/>
                  </a:moveTo>
                  <a:lnTo>
                    <a:pt x="435037" y="44965"/>
                  </a:lnTo>
                  <a:lnTo>
                    <a:pt x="448056" y="32130"/>
                  </a:lnTo>
                  <a:lnTo>
                    <a:pt x="465966" y="32130"/>
                  </a:lnTo>
                  <a:lnTo>
                    <a:pt x="457200" y="23113"/>
                  </a:lnTo>
                  <a:lnTo>
                    <a:pt x="457708" y="22605"/>
                  </a:lnTo>
                  <a:lnTo>
                    <a:pt x="489122" y="22605"/>
                  </a:lnTo>
                  <a:lnTo>
                    <a:pt x="489331" y="507"/>
                  </a:lnTo>
                  <a:lnTo>
                    <a:pt x="435356" y="0"/>
                  </a:lnTo>
                  <a:close/>
                </a:path>
                <a:path w="489585" h="482600">
                  <a:moveTo>
                    <a:pt x="457708" y="22605"/>
                  </a:moveTo>
                  <a:lnTo>
                    <a:pt x="457200" y="23113"/>
                  </a:lnTo>
                  <a:lnTo>
                    <a:pt x="466090" y="32257"/>
                  </a:lnTo>
                  <a:lnTo>
                    <a:pt x="466598" y="31750"/>
                  </a:lnTo>
                  <a:lnTo>
                    <a:pt x="457708" y="22605"/>
                  </a:lnTo>
                  <a:close/>
                </a:path>
                <a:path w="489585" h="482600">
                  <a:moveTo>
                    <a:pt x="489122" y="22605"/>
                  </a:moveTo>
                  <a:lnTo>
                    <a:pt x="457708" y="22605"/>
                  </a:lnTo>
                  <a:lnTo>
                    <a:pt x="466598" y="31750"/>
                  </a:lnTo>
                  <a:lnTo>
                    <a:pt x="466090" y="32257"/>
                  </a:lnTo>
                  <a:lnTo>
                    <a:pt x="489031" y="32257"/>
                  </a:lnTo>
                  <a:lnTo>
                    <a:pt x="489122" y="226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0" name="object 60"/>
          <p:cNvSpPr txBox="1"/>
          <p:nvPr/>
        </p:nvSpPr>
        <p:spPr>
          <a:xfrm>
            <a:off x="4716779" y="1755648"/>
            <a:ext cx="1477645" cy="2908300"/>
          </a:xfrm>
          <a:prstGeom prst="rect">
            <a:avLst/>
          </a:prstGeom>
          <a:solidFill>
            <a:srgbClr val="6FAC46"/>
          </a:solidFill>
          <a:ln w="13715">
            <a:solidFill>
              <a:srgbClr val="507D31"/>
            </a:solidFill>
          </a:ln>
        </p:spPr>
        <p:txBody>
          <a:bodyPr vert="horz" wrap="square" lIns="0" tIns="31115" rIns="0" bIns="0" rtlCol="0">
            <a:spAutoFit/>
          </a:bodyPr>
          <a:lstStyle/>
          <a:p>
            <a:pPr marL="143510" marR="132715" lvl="0" indent="-1270" algn="ctr"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(no</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1" name="object 61"/>
          <p:cNvSpPr txBox="1"/>
          <p:nvPr/>
        </p:nvSpPr>
        <p:spPr>
          <a:xfrm>
            <a:off x="4817364" y="2799588"/>
            <a:ext cx="1285240" cy="263534"/>
          </a:xfrm>
          <a:prstGeom prst="rect">
            <a:avLst/>
          </a:prstGeom>
          <a:solidFill>
            <a:srgbClr val="C5DFB4">
              <a:alpha val="79998"/>
            </a:srgbClr>
          </a:solidFill>
          <a:ln w="12192">
            <a:solidFill>
              <a:srgbClr val="507D31"/>
            </a:solidFill>
          </a:ln>
        </p:spPr>
        <p:txBody>
          <a:bodyPr vert="horz" wrap="square" lIns="0" tIns="47625" rIns="0" bIns="0" rtlCol="0">
            <a:spAutoFit/>
          </a:bodyPr>
          <a:lstStyle/>
          <a:p>
            <a:pPr marL="191135" marR="0" lvl="0" indent="0" algn="l"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Canvas</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 </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Apps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2" name="object 62"/>
          <p:cNvSpPr txBox="1"/>
          <p:nvPr/>
        </p:nvSpPr>
        <p:spPr>
          <a:xfrm>
            <a:off x="4817364" y="3229355"/>
            <a:ext cx="1278890" cy="263534"/>
          </a:xfrm>
          <a:prstGeom prst="rect">
            <a:avLst/>
          </a:prstGeom>
          <a:solidFill>
            <a:srgbClr val="C5DFB4">
              <a:alpha val="79998"/>
            </a:srgbClr>
          </a:solidFill>
          <a:ln w="12192">
            <a:solidFill>
              <a:srgbClr val="507D31"/>
            </a:solidFill>
          </a:ln>
        </p:spPr>
        <p:txBody>
          <a:bodyPr vert="horz" wrap="square" lIns="0" tIns="47625" rIns="0" bIns="0" rtlCol="0">
            <a:spAutoFit/>
          </a:bodyPr>
          <a:lstStyle/>
          <a:p>
            <a:pPr marL="0" marR="0" lvl="0" indent="0" algn="ctr"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Flows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3" name="object 63"/>
          <p:cNvSpPr txBox="1"/>
          <p:nvPr/>
        </p:nvSpPr>
        <p:spPr>
          <a:xfrm>
            <a:off x="4817364" y="3637788"/>
            <a:ext cx="1278890" cy="717504"/>
          </a:xfrm>
          <a:prstGeom prst="rect">
            <a:avLst/>
          </a:prstGeom>
          <a:solidFill>
            <a:srgbClr val="C5DFB4">
              <a:alpha val="79998"/>
            </a:srgbClr>
          </a:solidFill>
          <a:ln w="12192">
            <a:solidFill>
              <a:srgbClr val="507D31"/>
            </a:solidFill>
          </a:ln>
        </p:spPr>
        <p:txBody>
          <a:bodyPr vert="horz" wrap="square" lIns="0" tIns="1905" rIns="0" bIns="0" rtlCol="0">
            <a:spAutoFit/>
          </a:bodyPr>
          <a:lstStyle/>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250" b="1" i="0" u="none" strike="noStrike" kern="1200" cap="none" spc="0" normalizeH="0" baseline="0" noProof="0" dirty="0">
              <a:ln>
                <a:noFill/>
              </a:ln>
              <a:solidFill>
                <a:schemeClr val="bg1">
                  <a:lumMod val="50000"/>
                </a:schemeClr>
              </a:solidFill>
              <a:effectLst/>
              <a:uLnTx/>
              <a:uFillTx/>
              <a:latin typeface="Times New Roman"/>
              <a:ea typeface="+mn-ea"/>
              <a:cs typeface="Times New Roman"/>
            </a:endParaRPr>
          </a:p>
          <a:p>
            <a:pPr marL="92075" marR="314325" lvl="0" indent="0" algn="l" defTabSz="914400" rtl="0" eaLnBrk="1" fontAlgn="auto" latinLnBrk="0" hangingPunct="1">
              <a:lnSpc>
                <a:spcPct val="100000"/>
              </a:lnSpc>
              <a:spcBef>
                <a:spcPts val="0"/>
              </a:spcBef>
              <a:spcAft>
                <a:spcPts val="0"/>
              </a:spcAft>
              <a:buClrTx/>
              <a:buSzTx/>
              <a:buFontTx/>
              <a:buNone/>
              <a:tabLst/>
              <a:defRPr/>
            </a:pPr>
            <a:r>
              <a:rPr kumimoji="0" sz="1200" b="1" i="0" u="none" strike="noStrike" kern="1200" cap="none" spc="0" normalizeH="0" baseline="0" noProof="0" dirty="0">
                <a:ln>
                  <a:noFill/>
                </a:ln>
                <a:solidFill>
                  <a:schemeClr val="bg1">
                    <a:lumMod val="50000"/>
                  </a:schemeClr>
                </a:solidFill>
                <a:effectLst/>
                <a:uLnTx/>
                <a:uFillTx/>
                <a:latin typeface="Carlito"/>
                <a:ea typeface="+mn-ea"/>
                <a:cs typeface="Carlito"/>
              </a:rPr>
              <a:t>AD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Managed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a:t>
            </a:r>
            <a:r>
              <a:rPr kumimoji="0" sz="1100" b="0" i="0" u="none" strike="noStrike" kern="1200" cap="none" spc="-9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Admin  Users:</a:t>
            </a:r>
            <a:r>
              <a:rPr kumimoji="0" sz="1100" b="0" i="0" u="none" strike="noStrike" kern="1200" cap="none" spc="-3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p:txBody>
      </p:sp>
      <p:sp>
        <p:nvSpPr>
          <p:cNvPr id="64" name="object 64"/>
          <p:cNvSpPr txBox="1"/>
          <p:nvPr/>
        </p:nvSpPr>
        <p:spPr>
          <a:xfrm>
            <a:off x="6194297" y="1755648"/>
            <a:ext cx="2813050" cy="2908300"/>
          </a:xfrm>
          <a:prstGeom prst="rect">
            <a:avLst/>
          </a:prstGeom>
          <a:solidFill>
            <a:srgbClr val="6FAC46"/>
          </a:solidFill>
          <a:ln w="12192">
            <a:solidFill>
              <a:srgbClr val="507D31"/>
            </a:solidFill>
          </a:ln>
        </p:spPr>
        <p:txBody>
          <a:bodyPr vert="horz" wrap="square" lIns="0" tIns="31115" rIns="0" bIns="0" rtlCol="0">
            <a:spAutoFit/>
          </a:bodyPr>
          <a:lstStyle/>
          <a:p>
            <a:pPr marL="808990" marR="802005" lvl="0" indent="-1270" algn="ctr"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(with</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5" name="object 65"/>
          <p:cNvSpPr txBox="1"/>
          <p:nvPr/>
        </p:nvSpPr>
        <p:spPr>
          <a:xfrm>
            <a:off x="6292596" y="3637788"/>
            <a:ext cx="2653665" cy="901065"/>
          </a:xfrm>
          <a:prstGeom prst="rect">
            <a:avLst/>
          </a:prstGeom>
          <a:solidFill>
            <a:srgbClr val="C5DFB4">
              <a:alpha val="79998"/>
            </a:srgbClr>
          </a:solidFill>
          <a:ln w="12192">
            <a:solidFill>
              <a:srgbClr val="507D31"/>
            </a:solidFill>
          </a:ln>
        </p:spPr>
        <p:txBody>
          <a:bodyPr vert="horz" wrap="square" lIns="0" tIns="14605" rIns="0" bIns="0" rtlCol="0">
            <a:spAutoFit/>
          </a:bodyPr>
          <a:lstStyle/>
          <a:p>
            <a:pPr marL="92075" marR="718185" lvl="0" indent="0" algn="l" defTabSz="914400" rtl="0" eaLnBrk="1" fontAlgn="auto" latinLnBrk="0" hangingPunct="1">
              <a:lnSpc>
                <a:spcPct val="100000"/>
              </a:lnSpc>
              <a:spcBef>
                <a:spcPts val="115"/>
              </a:spcBef>
              <a:spcAft>
                <a:spcPts val="0"/>
              </a:spcAft>
              <a:buClrTx/>
              <a:buSzTx/>
              <a:buFontTx/>
              <a:buNone/>
              <a:tabLst/>
              <a:defRPr/>
            </a:pP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Managed </a:t>
            </a:r>
            <a:r>
              <a:rPr kumimoji="0" sz="1200" b="1" i="0" u="none" strike="noStrike" kern="1200" cap="none" spc="0" normalizeH="0" baseline="0" noProof="0" dirty="0">
                <a:ln>
                  <a:noFill/>
                </a:ln>
                <a:solidFill>
                  <a:schemeClr val="bg1">
                    <a:lumMod val="50000"/>
                  </a:schemeClr>
                </a:solidFill>
                <a:effectLst/>
                <a:uLnTx/>
                <a:uFillTx/>
                <a:latin typeface="Carlito"/>
                <a:ea typeface="+mn-ea"/>
                <a:cs typeface="Carlito"/>
              </a:rPr>
              <a:t>by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CDS (AD</a:t>
            </a:r>
            <a:r>
              <a:rPr kumimoji="0" sz="1200" b="1" i="0" u="none" strike="noStrike" kern="1200" cap="none" spc="-90" normalizeH="0" baseline="0" noProof="0" dirty="0">
                <a:ln>
                  <a:noFill/>
                </a:ln>
                <a:solidFill>
                  <a:schemeClr val="bg1">
                    <a:lumMod val="50000"/>
                  </a:schemeClr>
                </a:solidFill>
                <a:effectLst/>
                <a:uLnTx/>
                <a:uFillTx/>
                <a:latin typeface="Carlito"/>
                <a:ea typeface="+mn-ea"/>
                <a:cs typeface="Carlito"/>
              </a:rPr>
              <a:t>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Groups</a:t>
            </a:r>
            <a:r>
              <a:rPr kumimoji="0" sz="1200" b="0" i="0" u="none" strike="noStrike" kern="1200" cap="none" spc="-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Environment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Admin: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Creator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Environment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 None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System Customizer:</a:t>
            </a:r>
            <a:r>
              <a:rPr kumimoji="0" sz="1100" b="0" i="0" u="none" strike="noStrike" kern="1200" cap="none" spc="-6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a:p>
            <a:pPr marL="92075" marR="0" lvl="0" indent="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CDS User:</a:t>
            </a:r>
            <a:r>
              <a:rPr kumimoji="0" sz="1100" b="0" i="0" u="none" strike="noStrike" kern="1200" cap="none" spc="-4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p:txBody>
      </p:sp>
      <p:sp>
        <p:nvSpPr>
          <p:cNvPr id="66" name="object 66"/>
          <p:cNvSpPr txBox="1"/>
          <p:nvPr/>
        </p:nvSpPr>
        <p:spPr>
          <a:xfrm>
            <a:off x="6292596" y="2814827"/>
            <a:ext cx="1064260" cy="251351"/>
          </a:xfrm>
          <a:prstGeom prst="rect">
            <a:avLst/>
          </a:prstGeom>
          <a:solidFill>
            <a:srgbClr val="C5DFB4">
              <a:alpha val="79998"/>
            </a:srgbClr>
          </a:solidFill>
          <a:ln w="12192">
            <a:solidFill>
              <a:srgbClr val="507D31"/>
            </a:solidFill>
          </a:ln>
        </p:spPr>
        <p:txBody>
          <a:bodyPr vert="horz" wrap="square" lIns="0" tIns="66040" rIns="0" bIns="0" rtlCol="0">
            <a:spAutoFit/>
          </a:bodyPr>
          <a:lstStyle/>
          <a:p>
            <a:pPr marL="144780" marR="0" lvl="0" indent="0" algn="l" defTabSz="914400" rtl="0" eaLnBrk="1" fontAlgn="auto" latinLnBrk="0" hangingPunct="1">
              <a:lnSpc>
                <a:spcPct val="100000"/>
              </a:lnSpc>
              <a:spcBef>
                <a:spcPts val="520"/>
              </a:spcBef>
              <a:spcAft>
                <a:spcPts val="0"/>
              </a:spcAft>
              <a:buClrTx/>
              <a:buSzTx/>
              <a:buFontTx/>
              <a:buNone/>
              <a:tabLst/>
              <a:defRPr/>
            </a:pPr>
            <a:r>
              <a:rPr kumimoji="0" sz="1200" b="0" i="0" u="none" strike="noStrike" kern="1200" cap="none" spc="-10" normalizeH="0" baseline="0" noProof="0" dirty="0">
                <a:ln>
                  <a:noFill/>
                </a:ln>
                <a:solidFill>
                  <a:schemeClr val="bg1">
                    <a:lumMod val="50000"/>
                  </a:schemeClr>
                </a:solidFill>
                <a:effectLst/>
                <a:uLnTx/>
                <a:uFillTx/>
                <a:latin typeface="Carlito"/>
                <a:ea typeface="+mn-ea"/>
                <a:cs typeface="Carlito"/>
              </a:rPr>
              <a:t>Canvas</a:t>
            </a:r>
            <a:r>
              <a:rPr kumimoji="0" sz="1200" b="0" i="0" u="none" strike="noStrike" kern="1200" cap="none" spc="-25" normalizeH="0" baseline="0" noProof="0" dirty="0">
                <a:ln>
                  <a:noFill/>
                </a:ln>
                <a:solidFill>
                  <a:schemeClr val="bg1">
                    <a:lumMod val="50000"/>
                  </a:schemeClr>
                </a:solidFill>
                <a:effectLst/>
                <a:uLnTx/>
                <a:uFillTx/>
                <a:latin typeface="Carlito"/>
                <a:ea typeface="+mn-ea"/>
                <a:cs typeface="Carlito"/>
              </a:rPr>
              <a:t> </a:t>
            </a:r>
            <a:r>
              <a:rPr kumimoji="0" sz="1200" b="0" i="0" u="none" strike="noStrike" kern="1200" cap="none" spc="0" normalizeH="0" baseline="0" noProof="0" dirty="0">
                <a:ln>
                  <a:noFill/>
                </a:ln>
                <a:solidFill>
                  <a:schemeClr val="bg1">
                    <a:lumMod val="50000"/>
                  </a:schemeClr>
                </a:solidFill>
                <a:effectLst/>
                <a:uLnTx/>
                <a:uFillTx/>
                <a:latin typeface="Carlito"/>
                <a:ea typeface="+mn-ea"/>
                <a:cs typeface="Carlito"/>
              </a:rPr>
              <a:t>Apps</a:t>
            </a:r>
            <a:endParaRPr kumimoji="0" sz="12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7" name="object 67"/>
          <p:cNvSpPr txBox="1"/>
          <p:nvPr/>
        </p:nvSpPr>
        <p:spPr>
          <a:xfrm>
            <a:off x="6286500" y="3229355"/>
            <a:ext cx="1064260" cy="250710"/>
          </a:xfrm>
          <a:prstGeom prst="rect">
            <a:avLst/>
          </a:prstGeom>
          <a:solidFill>
            <a:srgbClr val="C5DFB4">
              <a:alpha val="79998"/>
            </a:srgbClr>
          </a:solidFill>
          <a:ln w="12192">
            <a:solidFill>
              <a:srgbClr val="507D31"/>
            </a:solidFill>
          </a:ln>
        </p:spPr>
        <p:txBody>
          <a:bodyPr vert="horz" wrap="square" lIns="0" tIns="65405" rIns="0" bIns="0" rtlCol="0">
            <a:spAutoFit/>
          </a:bodyPr>
          <a:lstStyle/>
          <a:p>
            <a:pPr marL="635" marR="0" lvl="0" indent="0" algn="ctr" defTabSz="914400" rtl="0" eaLnBrk="1" fontAlgn="auto" latinLnBrk="0" hangingPunct="1">
              <a:lnSpc>
                <a:spcPct val="100000"/>
              </a:lnSpc>
              <a:spcBef>
                <a:spcPts val="515"/>
              </a:spcBef>
              <a:spcAft>
                <a:spcPts val="0"/>
              </a:spcAft>
              <a:buClrTx/>
              <a:buSzTx/>
              <a:buFontTx/>
              <a:buNone/>
              <a:tabLst/>
              <a:defRPr/>
            </a:pPr>
            <a:r>
              <a:rPr kumimoji="0" sz="1200" b="0" i="0" u="none" strike="noStrike" kern="1200" cap="none" spc="-10" normalizeH="0" baseline="0" noProof="0" dirty="0">
                <a:ln>
                  <a:noFill/>
                </a:ln>
                <a:solidFill>
                  <a:schemeClr val="bg1">
                    <a:lumMod val="50000"/>
                  </a:schemeClr>
                </a:solidFill>
                <a:effectLst/>
                <a:uLnTx/>
                <a:uFillTx/>
                <a:latin typeface="Carlito"/>
                <a:ea typeface="+mn-ea"/>
                <a:cs typeface="Carlito"/>
              </a:rPr>
              <a:t>Flows</a:t>
            </a:r>
            <a:endParaRPr kumimoji="0" sz="12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8" name="object 68"/>
          <p:cNvSpPr txBox="1"/>
          <p:nvPr/>
        </p:nvSpPr>
        <p:spPr>
          <a:xfrm>
            <a:off x="7440168" y="2822448"/>
            <a:ext cx="1487805" cy="243656"/>
          </a:xfrm>
          <a:prstGeom prst="rect">
            <a:avLst/>
          </a:prstGeom>
          <a:solidFill>
            <a:srgbClr val="C5DFB4">
              <a:alpha val="79998"/>
            </a:srgbClr>
          </a:solidFill>
          <a:ln w="12192">
            <a:solidFill>
              <a:srgbClr val="507D31"/>
            </a:solidFill>
          </a:ln>
        </p:spPr>
        <p:txBody>
          <a:bodyPr vert="horz" wrap="square" lIns="0" tIns="73660" rIns="0" bIns="0" rtlCol="0">
            <a:spAutoFit/>
          </a:bodyPr>
          <a:lstStyle/>
          <a:p>
            <a:pPr marL="201295" marR="0" lvl="0" indent="0" algn="l" defTabSz="914400" rtl="0" eaLnBrk="1" fontAlgn="auto" latinLnBrk="0" hangingPunct="1">
              <a:lnSpc>
                <a:spcPct val="100000"/>
              </a:lnSpc>
              <a:spcBef>
                <a:spcPts val="58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Model Driven</a:t>
            </a:r>
            <a:r>
              <a:rPr kumimoji="0" sz="1100" b="0" i="0" u="none" strike="noStrike" kern="1200" cap="none" spc="-6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Apps</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9" name="object 69"/>
          <p:cNvSpPr txBox="1"/>
          <p:nvPr/>
        </p:nvSpPr>
        <p:spPr>
          <a:xfrm>
            <a:off x="7440168" y="3227832"/>
            <a:ext cx="1487805" cy="243015"/>
          </a:xfrm>
          <a:prstGeom prst="rect">
            <a:avLst/>
          </a:prstGeom>
          <a:solidFill>
            <a:srgbClr val="C5DFB4">
              <a:alpha val="79998"/>
            </a:srgbClr>
          </a:solidFill>
          <a:ln w="12192">
            <a:solidFill>
              <a:srgbClr val="507D31"/>
            </a:solidFill>
          </a:ln>
        </p:spPr>
        <p:txBody>
          <a:bodyPr vert="horz" wrap="square" lIns="0" tIns="73025" rIns="0" bIns="0" rtlCol="0">
            <a:spAutoFit/>
          </a:bodyPr>
          <a:lstStyle/>
          <a:p>
            <a:pPr marL="92710" marR="0" lvl="0" indent="0" algn="l" defTabSz="914400" rtl="0" eaLnBrk="1" fontAlgn="auto" latinLnBrk="0" hangingPunct="1">
              <a:lnSpc>
                <a:spcPct val="100000"/>
              </a:lnSpc>
              <a:spcBef>
                <a:spcPts val="575"/>
              </a:spcBef>
              <a:spcAft>
                <a:spcPts val="0"/>
              </a:spcAft>
              <a:buClrTx/>
              <a:buSzTx/>
              <a:buFontTx/>
              <a:buNone/>
              <a:tabLst/>
              <a:defRPr/>
            </a:pP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Business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Process</a:t>
            </a:r>
            <a:r>
              <a:rPr kumimoji="0" sz="1100" b="0" i="0" u="none" strike="noStrike" kern="1200" cap="none" spc="-7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Flows</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70" name="object 70"/>
          <p:cNvSpPr txBox="1"/>
          <p:nvPr/>
        </p:nvSpPr>
        <p:spPr>
          <a:xfrm>
            <a:off x="1164336" y="2409444"/>
            <a:ext cx="1015365" cy="332740"/>
          </a:xfrm>
          <a:prstGeom prst="rect">
            <a:avLst/>
          </a:prstGeom>
          <a:solidFill>
            <a:srgbClr val="F8CAAC">
              <a:alpha val="79998"/>
            </a:srgbClr>
          </a:solidFill>
          <a:ln w="12191">
            <a:solidFill>
              <a:srgbClr val="507D31"/>
            </a:solidFill>
          </a:ln>
        </p:spPr>
        <p:txBody>
          <a:bodyPr vert="horz" wrap="square" lIns="0" tIns="0" rIns="0" bIns="0" rtlCol="0">
            <a:spAutoFit/>
          </a:bodyPr>
          <a:lstStyle/>
          <a:p>
            <a:pPr marL="0" marR="0" lvl="0" indent="0" algn="ctr" defTabSz="914400" rtl="0" eaLnBrk="1" fontAlgn="auto" latinLnBrk="0" hangingPunct="1">
              <a:lnSpc>
                <a:spcPts val="1245"/>
              </a:lnSpc>
              <a:spcBef>
                <a:spcPts val="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Active</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Directory</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701915" cy="567463"/>
          </a:xfrm>
          <a:prstGeom prst="rect">
            <a:avLst/>
          </a:prstGeom>
        </p:spPr>
        <p:txBody>
          <a:bodyPr vert="horz" wrap="square" lIns="0" tIns="13335" rIns="0" bIns="0" rtlCol="0">
            <a:spAutoFit/>
          </a:bodyPr>
          <a:lstStyle/>
          <a:p>
            <a:pPr marL="12700">
              <a:lnSpc>
                <a:spcPct val="100000"/>
              </a:lnSpc>
              <a:spcBef>
                <a:spcPts val="105"/>
              </a:spcBef>
            </a:pPr>
            <a:r>
              <a:rPr lang="en-GB" sz="3600" kern="1200" spc="-50" dirty="0">
                <a:ln w="3175">
                  <a:noFill/>
                </a:ln>
                <a:solidFill>
                  <a:srgbClr val="418AB3"/>
                </a:solidFill>
                <a:latin typeface="+mj-lt"/>
                <a:cs typeface="+mj-cs"/>
              </a:rPr>
              <a:t>D</a:t>
            </a:r>
            <a:r>
              <a:rPr sz="3600" kern="1200" spc="-50" dirty="0" err="1">
                <a:ln w="3175">
                  <a:noFill/>
                </a:ln>
                <a:solidFill>
                  <a:srgbClr val="418AB3"/>
                </a:solidFill>
                <a:latin typeface="+mj-lt"/>
                <a:cs typeface="+mj-cs"/>
              </a:rPr>
              <a:t>ata</a:t>
            </a:r>
            <a:r>
              <a:rPr sz="3600" kern="1200" spc="-50" dirty="0">
                <a:ln w="3175">
                  <a:noFill/>
                </a:ln>
                <a:solidFill>
                  <a:srgbClr val="418AB3"/>
                </a:solidFill>
                <a:latin typeface="+mj-lt"/>
                <a:cs typeface="+mj-cs"/>
              </a:rPr>
              <a:t> Loss Prevention</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5246370" y="4741671"/>
            <a:ext cx="1633855" cy="759460"/>
          </a:xfrm>
          <a:prstGeom prst="rect">
            <a:avLst/>
          </a:prstGeom>
        </p:spPr>
        <p:txBody>
          <a:bodyPr vert="horz" wrap="square" lIns="0" tIns="12065" rIns="0" bIns="0" rtlCol="0">
            <a:spAutoFit/>
          </a:bodyPr>
          <a:lstStyle/>
          <a:p>
            <a:pPr marL="12700" marR="5080" lvl="0" indent="302260" algn="l" defTabSz="914400" rtl="0" eaLnBrk="1" fontAlgn="auto" latinLnBrk="0" hangingPunct="1">
              <a:lnSpc>
                <a:spcPct val="133800"/>
              </a:lnSpc>
              <a:spcBef>
                <a:spcPts val="9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Logic </a:t>
            </a:r>
            <a:r>
              <a:rPr kumimoji="0" sz="1800" b="0" i="0" u="none" strike="noStrike" kern="1200" cap="none" spc="0" normalizeH="0" baseline="0" noProof="0" dirty="0">
                <a:ln>
                  <a:noFill/>
                </a:ln>
                <a:solidFill>
                  <a:srgbClr val="FFFFFF"/>
                </a:solidFill>
                <a:effectLst/>
                <a:uLnTx/>
                <a:uFillTx/>
                <a:latin typeface="Carlito"/>
                <a:ea typeface="+mn-ea"/>
                <a:cs typeface="Carlito"/>
              </a:rPr>
              <a:t>Apps  Management</a:t>
            </a:r>
            <a:r>
              <a:rPr kumimoji="0" sz="1800" b="0" i="0" u="none" strike="noStrike" kern="1200" cap="none" spc="-11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7535926" y="4759197"/>
            <a:ext cx="925194" cy="732790"/>
          </a:xfrm>
          <a:prstGeom prst="rect">
            <a:avLst/>
          </a:prstGeom>
        </p:spPr>
        <p:txBody>
          <a:bodyPr vert="horz" wrap="square" lIns="0" tIns="12700" rIns="0" bIns="0" rtlCol="0">
            <a:spAutoFit/>
          </a:bodyPr>
          <a:lstStyle/>
          <a:p>
            <a:pPr marL="109855" marR="5080" lvl="0" indent="-97790" algn="l" defTabSz="914400" rtl="0" eaLnBrk="1" fontAlgn="auto" latinLnBrk="0" hangingPunct="1">
              <a:lnSpc>
                <a:spcPct val="128899"/>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Fu</a:t>
            </a:r>
            <a:r>
              <a:rPr kumimoji="0" sz="1800" b="0" i="0" u="none" strike="noStrike" kern="1200" cap="none" spc="0" normalizeH="0" baseline="0" noProof="0" dirty="0">
                <a:ln>
                  <a:noFill/>
                </a:ln>
                <a:solidFill>
                  <a:srgbClr val="FFFFFF"/>
                </a:solidFill>
                <a:effectLst/>
                <a:uLnTx/>
                <a:uFillTx/>
                <a:latin typeface="Carlito"/>
                <a:ea typeface="+mn-ea"/>
                <a:cs typeface="Carlito"/>
              </a:rPr>
              <a:t>n</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i</a:t>
            </a:r>
            <a:r>
              <a:rPr kumimoji="0" sz="1800" b="0" i="0" u="none" strike="noStrike" kern="1200" cap="none" spc="-5" normalizeH="0" baseline="0" noProof="0" dirty="0">
                <a:ln>
                  <a:noFill/>
                </a:ln>
                <a:solidFill>
                  <a:srgbClr val="FFFFFF"/>
                </a:solidFill>
                <a:effectLst/>
                <a:uLnTx/>
                <a:uFillTx/>
                <a:latin typeface="Carlito"/>
                <a:ea typeface="+mn-ea"/>
                <a:cs typeface="Carlito"/>
              </a:rPr>
              <a:t>ons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539364" y="1773758"/>
            <a:ext cx="1218565" cy="848994"/>
          </a:xfrm>
          <a:prstGeom prst="rect">
            <a:avLst/>
          </a:prstGeom>
        </p:spPr>
        <p:txBody>
          <a:bodyPr vert="horz" wrap="square" lIns="0" tIns="12700" rIns="0" bIns="0" rtlCol="0">
            <a:spAutoFit/>
          </a:bodyPr>
          <a:lstStyle/>
          <a:p>
            <a:pPr marL="1270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Default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1181506" y="1773758"/>
            <a:ext cx="976630" cy="57467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Office</a:t>
            </a:r>
            <a:r>
              <a:rPr kumimoji="0" sz="1800" b="0" i="0" u="none" strike="noStrike" kern="1200" cap="none" spc="-6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365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30" normalizeH="0" baseline="0" noProof="0" dirty="0">
                <a:ln>
                  <a:noFill/>
                </a:ln>
                <a:solidFill>
                  <a:srgbClr val="FFFFFF"/>
                </a:solidFill>
                <a:effectLst/>
                <a:uLnTx/>
                <a:uFillTx/>
                <a:latin typeface="Carlito"/>
                <a:ea typeface="+mn-ea"/>
                <a:cs typeface="Carlito"/>
              </a:rPr>
              <a:t>Tenant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8" name="object 18"/>
          <p:cNvGrpSpPr/>
          <p:nvPr/>
        </p:nvGrpSpPr>
        <p:grpSpPr>
          <a:xfrm>
            <a:off x="2601214" y="2820670"/>
            <a:ext cx="1028065" cy="345440"/>
            <a:chOff x="2601214" y="2820670"/>
            <a:chExt cx="1028065" cy="345440"/>
          </a:xfrm>
        </p:grpSpPr>
        <p:sp>
          <p:nvSpPr>
            <p:cNvPr id="19" name="object 19"/>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2607564" y="2827020"/>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object 21"/>
          <p:cNvSpPr txBox="1"/>
          <p:nvPr/>
        </p:nvSpPr>
        <p:spPr>
          <a:xfrm>
            <a:off x="2693670" y="2862452"/>
            <a:ext cx="84328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PowerApps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2" name="object 22"/>
          <p:cNvGrpSpPr/>
          <p:nvPr/>
        </p:nvGrpSpPr>
        <p:grpSpPr>
          <a:xfrm>
            <a:off x="2601214" y="3250438"/>
            <a:ext cx="1028065" cy="1314450"/>
            <a:chOff x="2601214" y="3250438"/>
            <a:chExt cx="1028065" cy="1314450"/>
          </a:xfrm>
        </p:grpSpPr>
        <p:sp>
          <p:nvSpPr>
            <p:cNvPr id="23" name="object 23"/>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607564" y="3854196"/>
              <a:ext cx="1015365" cy="704215"/>
            </a:xfrm>
            <a:custGeom>
              <a:avLst/>
              <a:gdLst/>
              <a:ahLst/>
              <a:cxnLst/>
              <a:rect l="l" t="t" r="r" b="b"/>
              <a:pathLst>
                <a:path w="1015364" h="704214">
                  <a:moveTo>
                    <a:pt x="0" y="704087"/>
                  </a:moveTo>
                  <a:lnTo>
                    <a:pt x="1014984" y="704087"/>
                  </a:lnTo>
                  <a:lnTo>
                    <a:pt x="1014984" y="0"/>
                  </a:lnTo>
                  <a:lnTo>
                    <a:pt x="0" y="0"/>
                  </a:lnTo>
                  <a:lnTo>
                    <a:pt x="0" y="704087"/>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object 27"/>
          <p:cNvSpPr txBox="1"/>
          <p:nvPr/>
        </p:nvSpPr>
        <p:spPr>
          <a:xfrm>
            <a:off x="2687192" y="3933825"/>
            <a:ext cx="723900" cy="52895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Makers: </a:t>
            </a:r>
            <a:r>
              <a:rPr kumimoji="0" sz="1100" b="1" i="0" u="none" strike="noStrike" kern="1200" cap="none" spc="0" normalizeH="0" baseline="0" noProof="0" dirty="0">
                <a:ln>
                  <a:noFill/>
                </a:ln>
                <a:solidFill>
                  <a:prstClr val="black"/>
                </a:solidFill>
                <a:effectLst/>
                <a:uLnTx/>
                <a:uFillTx/>
                <a:latin typeface="Carlito"/>
                <a:ea typeface="+mn-ea"/>
                <a:cs typeface="Carlito"/>
              </a:rPr>
              <a:t>All  Licensed  </a:t>
            </a:r>
            <a:r>
              <a:rPr kumimoji="0" sz="1100" b="0" i="0" u="none" strike="noStrike" kern="1200" cap="none" spc="0" normalizeH="0" baseline="0" noProof="0" dirty="0">
                <a:ln>
                  <a:noFill/>
                </a:ln>
                <a:solidFill>
                  <a:srgbClr val="FFFFFF"/>
                </a:solidFill>
                <a:effectLst/>
                <a:uLnTx/>
                <a:uFillTx/>
                <a:latin typeface="Carlito"/>
                <a:ea typeface="+mn-ea"/>
                <a:cs typeface="Carlito"/>
              </a:rPr>
              <a:t>Users:</a:t>
            </a:r>
            <a:r>
              <a:rPr kumimoji="0" sz="1100" b="0" i="0" u="none" strike="noStrike" kern="1200" cap="none" spc="-90" normalizeH="0" baseline="0" noProof="0" dirty="0">
                <a:ln>
                  <a:noFill/>
                </a:ln>
                <a:solidFill>
                  <a:srgbClr val="FFFFFF"/>
                </a:solidFill>
                <a:effectLst/>
                <a:uLnTx/>
                <a:uFillTx/>
                <a:latin typeface="Carlito"/>
                <a:ea typeface="+mn-ea"/>
                <a:cs typeface="Carlito"/>
              </a:rPr>
              <a:t> </a:t>
            </a:r>
            <a:r>
              <a:rPr kumimoji="0" sz="1100" b="1" i="0" u="none" strike="noStrike" kern="1200" cap="none" spc="-5" normalizeH="0" baseline="0" noProof="0" dirty="0">
                <a:ln>
                  <a:noFill/>
                </a:ln>
                <a:solidFill>
                  <a:prstClr val="black"/>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8" name="object 28"/>
          <p:cNvGrpSpPr/>
          <p:nvPr/>
        </p:nvGrpSpPr>
        <p:grpSpPr>
          <a:xfrm>
            <a:off x="1151889" y="2820670"/>
            <a:ext cx="1028065" cy="345440"/>
            <a:chOff x="1151889" y="2820670"/>
            <a:chExt cx="1028065" cy="345440"/>
          </a:xfrm>
        </p:grpSpPr>
        <p:sp>
          <p:nvSpPr>
            <p:cNvPr id="29" name="object 29"/>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58239" y="2827020"/>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1" name="object 31"/>
          <p:cNvSpPr txBox="1"/>
          <p:nvPr/>
        </p:nvSpPr>
        <p:spPr>
          <a:xfrm>
            <a:off x="1261617" y="2862452"/>
            <a:ext cx="80899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SharePoint</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2" name="object 32"/>
          <p:cNvGrpSpPr/>
          <p:nvPr/>
        </p:nvGrpSpPr>
        <p:grpSpPr>
          <a:xfrm>
            <a:off x="1139697" y="3683253"/>
            <a:ext cx="1029335" cy="343535"/>
            <a:chOff x="1139697" y="3683253"/>
            <a:chExt cx="1029335" cy="343535"/>
          </a:xfrm>
        </p:grpSpPr>
        <p:sp>
          <p:nvSpPr>
            <p:cNvPr id="33" name="object 33"/>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5" name="object 35"/>
          <p:cNvSpPr txBox="1"/>
          <p:nvPr/>
        </p:nvSpPr>
        <p:spPr>
          <a:xfrm>
            <a:off x="1303400" y="3724147"/>
            <a:ext cx="70294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arlito"/>
                <a:ea typeface="+mn-ea"/>
                <a:cs typeface="Carlito"/>
              </a:rPr>
              <a:t>E</a:t>
            </a:r>
            <a:r>
              <a:rPr kumimoji="0" sz="1400" b="0" i="0" u="none" strike="noStrike" kern="1200" cap="none" spc="-35" normalizeH="0" baseline="0" noProof="0" dirty="0">
                <a:ln>
                  <a:noFill/>
                </a:ln>
                <a:solidFill>
                  <a:srgbClr val="FFFFFF"/>
                </a:solidFill>
                <a:effectLst/>
                <a:uLnTx/>
                <a:uFillTx/>
                <a:latin typeface="Carlito"/>
                <a:ea typeface="+mn-ea"/>
                <a:cs typeface="Carlito"/>
              </a:rPr>
              <a:t>x</a:t>
            </a:r>
            <a:r>
              <a:rPr kumimoji="0" sz="1400" b="0" i="0" u="none" strike="noStrike" kern="1200" cap="none" spc="-10" normalizeH="0" baseline="0" noProof="0" dirty="0">
                <a:ln>
                  <a:noFill/>
                </a:ln>
                <a:solidFill>
                  <a:srgbClr val="FFFFFF"/>
                </a:solidFill>
                <a:effectLst/>
                <a:uLnTx/>
                <a:uFillTx/>
                <a:latin typeface="Carlito"/>
                <a:ea typeface="+mn-ea"/>
                <a:cs typeface="Carlito"/>
              </a:rPr>
              <a:t>ch</a:t>
            </a:r>
            <a:r>
              <a:rPr kumimoji="0" sz="1400" b="0" i="0" u="none" strike="noStrike" kern="1200" cap="none" spc="0" normalizeH="0" baseline="0" noProof="0" dirty="0">
                <a:ln>
                  <a:noFill/>
                </a:ln>
                <a:solidFill>
                  <a:srgbClr val="FFFFFF"/>
                </a:solidFill>
                <a:effectLst/>
                <a:uLnTx/>
                <a:uFillTx/>
                <a:latin typeface="Carlito"/>
                <a:ea typeface="+mn-ea"/>
                <a:cs typeface="Carlito"/>
              </a:rPr>
              <a:t>a</a:t>
            </a:r>
            <a:r>
              <a:rPr kumimoji="0" sz="1400" b="0" i="0" u="none" strike="noStrike" kern="1200" cap="none" spc="-10" normalizeH="0" baseline="0" noProof="0" dirty="0">
                <a:ln>
                  <a:noFill/>
                </a:ln>
                <a:solidFill>
                  <a:srgbClr val="FFFFFF"/>
                </a:solidFill>
                <a:effectLst/>
                <a:uLnTx/>
                <a:uFillTx/>
                <a:latin typeface="Carlito"/>
                <a:ea typeface="+mn-ea"/>
                <a:cs typeface="Carlito"/>
              </a:rPr>
              <a:t>n</a:t>
            </a:r>
            <a:r>
              <a:rPr kumimoji="0" sz="1400" b="0" i="0" u="none" strike="noStrike" kern="1200" cap="none" spc="-15" normalizeH="0" baseline="0" noProof="0" dirty="0">
                <a:ln>
                  <a:noFill/>
                </a:ln>
                <a:solidFill>
                  <a:srgbClr val="FFFFFF"/>
                </a:solidFill>
                <a:effectLst/>
                <a:uLnTx/>
                <a:uFillTx/>
                <a:latin typeface="Carlito"/>
                <a:ea typeface="+mn-ea"/>
                <a:cs typeface="Carlito"/>
              </a:rPr>
              <a:t>g</a:t>
            </a:r>
            <a:r>
              <a:rPr kumimoji="0" sz="1400" b="0" i="0" u="none" strike="noStrike" kern="1200" cap="none" spc="0" normalizeH="0" baseline="0" noProof="0" dirty="0">
                <a:ln>
                  <a:noFill/>
                </a:ln>
                <a:solidFill>
                  <a:srgbClr val="FFFFFF"/>
                </a:solidFill>
                <a:effectLst/>
                <a:uLnTx/>
                <a:uFillTx/>
                <a:latin typeface="Carlito"/>
                <a:ea typeface="+mn-ea"/>
                <a:cs typeface="Carlito"/>
              </a:rPr>
              <a:t>e</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6" name="object 36"/>
          <p:cNvGrpSpPr/>
          <p:nvPr/>
        </p:nvGrpSpPr>
        <p:grpSpPr>
          <a:xfrm>
            <a:off x="1151889" y="3248914"/>
            <a:ext cx="10048240" cy="3425190"/>
            <a:chOff x="1151889" y="3248914"/>
            <a:chExt cx="10048240" cy="3425190"/>
          </a:xfrm>
        </p:grpSpPr>
        <p:sp>
          <p:nvSpPr>
            <p:cNvPr id="37" name="object 37"/>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2409443" y="5737860"/>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409443" y="5737860"/>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1" name="object 41"/>
          <p:cNvSpPr txBox="1"/>
          <p:nvPr/>
        </p:nvSpPr>
        <p:spPr>
          <a:xfrm>
            <a:off x="9216008" y="6321348"/>
            <a:ext cx="1899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 Premise</a:t>
            </a:r>
            <a:r>
              <a:rPr kumimoji="0" sz="1800" b="0" i="0" u="none" strike="noStrike" kern="1200" cap="none" spc="-5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Systems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2" name="object 42"/>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Databases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3" name="object 43"/>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lvl="0" indent="-17145" algn="l" defTabSz="914400" rtl="0" eaLnBrk="1" fontAlgn="auto" latinLnBrk="0" hangingPunct="1">
              <a:lnSpc>
                <a:spcPct val="100000"/>
              </a:lnSpc>
              <a:spcBef>
                <a:spcPts val="14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a:t>
            </a:r>
            <a:r>
              <a:rPr kumimoji="0" sz="1800" b="0" i="0" u="none" strike="noStrike" kern="1200" cap="none" spc="-9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Premise  </a:t>
            </a:r>
            <a:r>
              <a:rPr kumimoji="0" sz="1800" b="0" i="0" u="none" strike="noStrike" kern="1200" cap="none" spc="-15" normalizeH="0" baseline="0" noProof="0" dirty="0">
                <a:ln>
                  <a:noFill/>
                </a:ln>
                <a:solidFill>
                  <a:srgbClr val="FFFFFF"/>
                </a:solidFill>
                <a:effectLst/>
                <a:uLnTx/>
                <a:uFillTx/>
                <a:latin typeface="Carlito"/>
                <a:ea typeface="+mn-ea"/>
                <a:cs typeface="Carlito"/>
              </a:rPr>
              <a:t>Gateway(s)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7184897" y="5923026"/>
            <a:ext cx="1762125" cy="280670"/>
          </a:xfrm>
          <a:prstGeom prst="rect">
            <a:avLst/>
          </a:prstGeom>
          <a:solidFill>
            <a:srgbClr val="AEABAB"/>
          </a:solidFill>
          <a:ln w="28955">
            <a:solidFill>
              <a:srgbClr val="FFFFFF"/>
            </a:solidFill>
          </a:ln>
        </p:spPr>
        <p:txBody>
          <a:bodyPr vert="horz" wrap="square" lIns="0" tIns="0" rIns="0" bIns="0" rtlCol="0">
            <a:spAutoFit/>
          </a:bodyPr>
          <a:lstStyle/>
          <a:p>
            <a:pPr marL="485140" marR="0" lvl="0" indent="0" algn="l" defTabSz="914400" rtl="0" eaLnBrk="1" fontAlgn="auto" latinLnBrk="0" hangingPunct="1">
              <a:lnSpc>
                <a:spcPts val="2070"/>
              </a:lnSpc>
              <a:spcBef>
                <a:spcPts val="0"/>
              </a:spcBef>
              <a:spcAft>
                <a:spcPts val="0"/>
              </a:spcAft>
              <a:buClrTx/>
              <a:buSzTx/>
              <a:buFontTx/>
              <a:buNone/>
              <a:tabLst/>
              <a:defRPr/>
            </a:pPr>
            <a:r>
              <a:rPr kumimoji="0" sz="1800" b="0" i="0" u="none" strike="noStrike" kern="1200" cap="none" spc="-25" normalizeH="0" baseline="0" noProof="0" dirty="0">
                <a:ln>
                  <a:noFill/>
                </a:ln>
                <a:solidFill>
                  <a:srgbClr val="FFFFFF"/>
                </a:solidFill>
                <a:effectLst/>
                <a:uLnTx/>
                <a:uFillTx/>
                <a:latin typeface="Carlito"/>
                <a:ea typeface="+mn-ea"/>
                <a:cs typeface="Carlito"/>
              </a:rPr>
              <a:t>Web</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SharePoint</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7" name="object 47"/>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marR="0" lvl="0" indent="0" algn="l" defTabSz="914400" rtl="0" eaLnBrk="1" fontAlgn="auto" latinLnBrk="0" hangingPunct="1">
              <a:lnSpc>
                <a:spcPts val="206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File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8" name="object 48"/>
          <p:cNvSpPr/>
          <p:nvPr/>
        </p:nvSpPr>
        <p:spPr>
          <a:xfrm>
            <a:off x="1181861" y="4815666"/>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txBox="1"/>
          <p:nvPr/>
        </p:nvSpPr>
        <p:spPr>
          <a:xfrm>
            <a:off x="1009903" y="4698492"/>
            <a:ext cx="1636395" cy="848360"/>
          </a:xfrm>
          <a:prstGeom prst="rect">
            <a:avLst/>
          </a:prstGeom>
        </p:spPr>
        <p:txBody>
          <a:bodyPr vert="horz" wrap="square" lIns="0" tIns="12700" rIns="0" bIns="0" rtlCol="0">
            <a:spAutoFit/>
          </a:bodyPr>
          <a:lstStyle/>
          <a:p>
            <a:pPr marL="12700" marR="5080" lvl="0" indent="752475" algn="l" defTabSz="914400" rtl="0" eaLnBrk="1" fontAlgn="auto" latinLnBrk="0" hangingPunct="1">
              <a:lnSpc>
                <a:spcPct val="1499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Azure</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AD  </a:t>
            </a:r>
            <a:r>
              <a:rPr kumimoji="0" sz="1800" b="0" i="0" u="none" strike="noStrike" kern="1200" cap="none" spc="-10" normalizeH="0" baseline="0" noProof="0" dirty="0">
                <a:ln>
                  <a:noFill/>
                </a:ln>
                <a:solidFill>
                  <a:srgbClr val="FFFFFF"/>
                </a:solidFill>
                <a:effectLst/>
                <a:uLnTx/>
                <a:uFillTx/>
                <a:latin typeface="Carlito"/>
                <a:ea typeface="+mn-ea"/>
                <a:cs typeface="Carlito"/>
              </a:rPr>
              <a:t>Microsoft</a:t>
            </a:r>
            <a:r>
              <a:rPr kumimoji="0" sz="1800" b="0" i="0" u="none" strike="noStrike" kern="1200" cap="none" spc="-2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Azure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0" name="object 50"/>
          <p:cNvGrpSpPr/>
          <p:nvPr/>
        </p:nvGrpSpPr>
        <p:grpSpPr>
          <a:xfrm>
            <a:off x="1146047" y="2955035"/>
            <a:ext cx="1500505" cy="1507490"/>
            <a:chOff x="1146047" y="2955035"/>
            <a:chExt cx="1500505" cy="1507490"/>
          </a:xfrm>
        </p:grpSpPr>
        <p:sp>
          <p:nvSpPr>
            <p:cNvPr id="51" name="object 51"/>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3" name="object 53"/>
          <p:cNvSpPr txBox="1"/>
          <p:nvPr/>
        </p:nvSpPr>
        <p:spPr>
          <a:xfrm>
            <a:off x="1146047" y="4131564"/>
            <a:ext cx="1016635" cy="330835"/>
          </a:xfrm>
          <a:prstGeom prst="rect">
            <a:avLst/>
          </a:prstGeom>
          <a:ln w="12191">
            <a:solidFill>
              <a:srgbClr val="507D31"/>
            </a:solidFill>
          </a:ln>
        </p:spPr>
        <p:txBody>
          <a:bodyPr vert="horz" wrap="square" lIns="0" tIns="46990" rIns="0" bIns="0" rtlCol="0">
            <a:spAutoFit/>
          </a:bodyPr>
          <a:lstStyle/>
          <a:p>
            <a:pPr marL="325120" marR="0" lvl="0" indent="0" algn="l" defTabSz="914400" rtl="0" eaLnBrk="1" fontAlgn="auto" latinLnBrk="0" hangingPunct="1">
              <a:lnSpc>
                <a:spcPct val="100000"/>
              </a:lnSpc>
              <a:spcBef>
                <a:spcPts val="37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Excel</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4" name="object 54"/>
          <p:cNvGrpSpPr/>
          <p:nvPr/>
        </p:nvGrpSpPr>
        <p:grpSpPr>
          <a:xfrm>
            <a:off x="2128647" y="3388995"/>
            <a:ext cx="2704465" cy="2129790"/>
            <a:chOff x="2128647" y="3388995"/>
            <a:chExt cx="2704465" cy="2129790"/>
          </a:xfrm>
        </p:grpSpPr>
        <p:sp>
          <p:nvSpPr>
            <p:cNvPr id="55" name="object 55"/>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8" name="object 58"/>
          <p:cNvSpPr txBox="1"/>
          <p:nvPr/>
        </p:nvSpPr>
        <p:spPr>
          <a:xfrm>
            <a:off x="3647059" y="4857750"/>
            <a:ext cx="1061085" cy="57467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G</a:t>
            </a:r>
            <a:r>
              <a:rPr kumimoji="0" sz="1800" b="0" i="0" u="none" strike="noStrike" kern="1200" cap="none" spc="-10" normalizeH="0" baseline="0" noProof="0" dirty="0">
                <a:ln>
                  <a:noFill/>
                </a:ln>
                <a:solidFill>
                  <a:srgbClr val="FFFFFF"/>
                </a:solidFill>
                <a:effectLst/>
                <a:uLnTx/>
                <a:uFillTx/>
                <a:latin typeface="Carlito"/>
                <a:ea typeface="+mn-ea"/>
                <a:cs typeface="Carlito"/>
              </a:rPr>
              <a:t>a</a:t>
            </a:r>
            <a:r>
              <a:rPr kumimoji="0" sz="1800" b="0" i="0" u="none" strike="noStrike" kern="1200" cap="none" spc="-3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e</a:t>
            </a:r>
            <a:r>
              <a:rPr kumimoji="0" sz="1800" b="0" i="0" u="none" strike="noStrike" kern="1200" cap="none" spc="-30" normalizeH="0" baseline="0" noProof="0" dirty="0">
                <a:ln>
                  <a:noFill/>
                </a:ln>
                <a:solidFill>
                  <a:srgbClr val="FFFFFF"/>
                </a:solidFill>
                <a:effectLst/>
                <a:uLnTx/>
                <a:uFillTx/>
                <a:latin typeface="Carlito"/>
                <a:ea typeface="+mn-ea"/>
                <a:cs typeface="Carlito"/>
              </a:rPr>
              <a:t>w</a:t>
            </a:r>
            <a:r>
              <a:rPr kumimoji="0" sz="1800" b="0" i="0" u="none" strike="noStrike" kern="1200" cap="none" spc="-40" normalizeH="0" baseline="0" noProof="0" dirty="0">
                <a:ln>
                  <a:noFill/>
                </a:ln>
                <a:solidFill>
                  <a:srgbClr val="FFFFFF"/>
                </a:solidFill>
                <a:effectLst/>
                <a:uLnTx/>
                <a:uFillTx/>
                <a:latin typeface="Carlito"/>
                <a:ea typeface="+mn-ea"/>
                <a:cs typeface="Carlito"/>
              </a:rPr>
              <a:t>a</a:t>
            </a:r>
            <a:r>
              <a:rPr kumimoji="0" sz="1800" b="0" i="0" u="none" strike="noStrike" kern="1200" cap="none" spc="0" normalizeH="0" baseline="0" noProof="0" dirty="0">
                <a:ln>
                  <a:noFill/>
                </a:ln>
                <a:solidFill>
                  <a:srgbClr val="FFFFFF"/>
                </a:solidFill>
                <a:effectLst/>
                <a:uLnTx/>
                <a:uFillTx/>
                <a:latin typeface="Carlito"/>
                <a:ea typeface="+mn-ea"/>
                <a:cs typeface="Carlito"/>
              </a:rPr>
              <a:t>y</a:t>
            </a:r>
            <a:r>
              <a:rPr kumimoji="0" sz="1800" b="0" i="0" u="none" strike="noStrike" kern="1200" cap="none" spc="-10" normalizeH="0" baseline="0" noProof="0" dirty="0">
                <a:ln>
                  <a:noFill/>
                </a:ln>
                <a:solidFill>
                  <a:srgbClr val="FFFFFF"/>
                </a:solidFill>
                <a:effectLst/>
                <a:uLnTx/>
                <a:uFillTx/>
                <a:latin typeface="Carlito"/>
                <a:ea typeface="+mn-ea"/>
                <a:cs typeface="Carlito"/>
              </a:rPr>
              <a:t>(</a:t>
            </a:r>
            <a:r>
              <a:rPr kumimoji="0" sz="1800" b="0" i="0" u="none" strike="noStrike" kern="1200" cap="none" spc="-5" normalizeH="0" baseline="0" noProof="0" dirty="0">
                <a:ln>
                  <a:noFill/>
                </a:ln>
                <a:solidFill>
                  <a:srgbClr val="FFFFFF"/>
                </a:solidFill>
                <a:effectLst/>
                <a:uLnTx/>
                <a:uFillTx/>
                <a:latin typeface="Carlito"/>
                <a:ea typeface="+mn-ea"/>
                <a:cs typeface="Carlito"/>
              </a:rPr>
              <a:t>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9" name="object 59"/>
          <p:cNvGrpSpPr/>
          <p:nvPr/>
        </p:nvGrpSpPr>
        <p:grpSpPr>
          <a:xfrm>
            <a:off x="3592829" y="1749298"/>
            <a:ext cx="2608580" cy="4211955"/>
            <a:chOff x="3592829" y="1749298"/>
            <a:chExt cx="2608580" cy="4211955"/>
          </a:xfrm>
        </p:grpSpPr>
        <p:sp>
          <p:nvSpPr>
            <p:cNvPr id="60" name="object 60"/>
            <p:cNvSpPr/>
            <p:nvPr/>
          </p:nvSpPr>
          <p:spPr>
            <a:xfrm>
              <a:off x="3592830" y="2963671"/>
              <a:ext cx="622935" cy="2997200"/>
            </a:xfrm>
            <a:custGeom>
              <a:avLst/>
              <a:gdLst/>
              <a:ahLst/>
              <a:cxnLst/>
              <a:rect l="l" t="t" r="r" b="b"/>
              <a:pathLst>
                <a:path w="622935" h="2997200">
                  <a:moveTo>
                    <a:pt x="622046" y="1843913"/>
                  </a:moveTo>
                  <a:lnTo>
                    <a:pt x="585177" y="1818360"/>
                  </a:lnTo>
                  <a:lnTo>
                    <a:pt x="584238" y="1813179"/>
                  </a:lnTo>
                  <a:lnTo>
                    <a:pt x="308076" y="283337"/>
                  </a:lnTo>
                  <a:lnTo>
                    <a:pt x="306743" y="275971"/>
                  </a:lnTo>
                  <a:lnTo>
                    <a:pt x="307759" y="274510"/>
                  </a:lnTo>
                  <a:lnTo>
                    <a:pt x="317754" y="275590"/>
                  </a:lnTo>
                  <a:lnTo>
                    <a:pt x="318325" y="270395"/>
                  </a:lnTo>
                  <a:lnTo>
                    <a:pt x="323469" y="269875"/>
                  </a:lnTo>
                  <a:lnTo>
                    <a:pt x="321894" y="254190"/>
                  </a:lnTo>
                  <a:lnTo>
                    <a:pt x="328472" y="244729"/>
                  </a:lnTo>
                  <a:lnTo>
                    <a:pt x="332359" y="239141"/>
                  </a:lnTo>
                  <a:lnTo>
                    <a:pt x="322567" y="232346"/>
                  </a:lnTo>
                  <a:lnTo>
                    <a:pt x="323723" y="221996"/>
                  </a:lnTo>
                  <a:lnTo>
                    <a:pt x="318643" y="221449"/>
                  </a:lnTo>
                  <a:lnTo>
                    <a:pt x="318135" y="216281"/>
                  </a:lnTo>
                  <a:lnTo>
                    <a:pt x="301828" y="217919"/>
                  </a:lnTo>
                  <a:lnTo>
                    <a:pt x="288163" y="208407"/>
                  </a:lnTo>
                  <a:lnTo>
                    <a:pt x="281876" y="217449"/>
                  </a:lnTo>
                  <a:lnTo>
                    <a:pt x="270129" y="216154"/>
                  </a:lnTo>
                  <a:lnTo>
                    <a:pt x="269925" y="217995"/>
                  </a:lnTo>
                  <a:lnTo>
                    <a:pt x="58280" y="44589"/>
                  </a:lnTo>
                  <a:lnTo>
                    <a:pt x="56286" y="24511"/>
                  </a:lnTo>
                  <a:lnTo>
                    <a:pt x="53848" y="0"/>
                  </a:lnTo>
                  <a:lnTo>
                    <a:pt x="254" y="5334"/>
                  </a:lnTo>
                  <a:lnTo>
                    <a:pt x="5588" y="58928"/>
                  </a:lnTo>
                  <a:lnTo>
                    <a:pt x="50177" y="54495"/>
                  </a:lnTo>
                  <a:lnTo>
                    <a:pt x="265430" y="230657"/>
                  </a:lnTo>
                  <a:lnTo>
                    <a:pt x="266331" y="239801"/>
                  </a:lnTo>
                  <a:lnTo>
                    <a:pt x="257429" y="252603"/>
                  </a:lnTo>
                  <a:lnTo>
                    <a:pt x="265531" y="258254"/>
                  </a:lnTo>
                  <a:lnTo>
                    <a:pt x="265264" y="260705"/>
                  </a:lnTo>
                  <a:lnTo>
                    <a:pt x="50571" y="432879"/>
                  </a:lnTo>
                  <a:lnTo>
                    <a:pt x="5842" y="427990"/>
                  </a:lnTo>
                  <a:lnTo>
                    <a:pt x="0" y="481584"/>
                  </a:lnTo>
                  <a:lnTo>
                    <a:pt x="53594" y="487426"/>
                  </a:lnTo>
                  <a:lnTo>
                    <a:pt x="56286" y="462661"/>
                  </a:lnTo>
                  <a:lnTo>
                    <a:pt x="58458" y="442785"/>
                  </a:lnTo>
                  <a:lnTo>
                    <a:pt x="269697" y="273481"/>
                  </a:lnTo>
                  <a:lnTo>
                    <a:pt x="269875" y="275209"/>
                  </a:lnTo>
                  <a:lnTo>
                    <a:pt x="287413" y="273481"/>
                  </a:lnTo>
                  <a:lnTo>
                    <a:pt x="294297" y="278257"/>
                  </a:lnTo>
                  <a:lnTo>
                    <a:pt x="572592" y="1820557"/>
                  </a:lnTo>
                  <a:lnTo>
                    <a:pt x="546989" y="1857375"/>
                  </a:lnTo>
                  <a:lnTo>
                    <a:pt x="591312" y="1888109"/>
                  </a:lnTo>
                  <a:lnTo>
                    <a:pt x="616559" y="1851787"/>
                  </a:lnTo>
                  <a:lnTo>
                    <a:pt x="622046" y="1843913"/>
                  </a:lnTo>
                  <a:close/>
                </a:path>
                <a:path w="622935" h="2997200">
                  <a:moveTo>
                    <a:pt x="622554" y="2959011"/>
                  </a:moveTo>
                  <a:lnTo>
                    <a:pt x="590804" y="2959011"/>
                  </a:lnTo>
                  <a:lnTo>
                    <a:pt x="578104" y="2959011"/>
                  </a:lnTo>
                  <a:lnTo>
                    <a:pt x="546354" y="2959011"/>
                  </a:lnTo>
                  <a:lnTo>
                    <a:pt x="584454" y="2997111"/>
                  </a:lnTo>
                  <a:lnTo>
                    <a:pt x="622554" y="2959011"/>
                  </a:lnTo>
                  <a:close/>
                </a:path>
                <a:path w="622935" h="2997200">
                  <a:moveTo>
                    <a:pt x="622554" y="2539492"/>
                  </a:moveTo>
                  <a:lnTo>
                    <a:pt x="584454" y="2501392"/>
                  </a:lnTo>
                  <a:lnTo>
                    <a:pt x="546354" y="2539492"/>
                  </a:lnTo>
                  <a:lnTo>
                    <a:pt x="578104" y="2571242"/>
                  </a:lnTo>
                  <a:lnTo>
                    <a:pt x="578104" y="2927261"/>
                  </a:lnTo>
                  <a:lnTo>
                    <a:pt x="590804" y="2927261"/>
                  </a:lnTo>
                  <a:lnTo>
                    <a:pt x="590804" y="2920911"/>
                  </a:lnTo>
                  <a:lnTo>
                    <a:pt x="590804" y="2577592"/>
                  </a:lnTo>
                  <a:lnTo>
                    <a:pt x="590804" y="2571242"/>
                  </a:lnTo>
                  <a:lnTo>
                    <a:pt x="622554" y="2539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716779" y="1755648"/>
              <a:ext cx="1478280" cy="2908300"/>
            </a:xfrm>
            <a:custGeom>
              <a:avLst/>
              <a:gdLst/>
              <a:ahLst/>
              <a:cxnLst/>
              <a:rect l="l" t="t" r="r" b="b"/>
              <a:pathLst>
                <a:path w="1478279" h="2908300">
                  <a:moveTo>
                    <a:pt x="1478279" y="0"/>
                  </a:moveTo>
                  <a:lnTo>
                    <a:pt x="0" y="0"/>
                  </a:lnTo>
                  <a:lnTo>
                    <a:pt x="0" y="2907791"/>
                  </a:lnTo>
                  <a:lnTo>
                    <a:pt x="1478279" y="2907791"/>
                  </a:lnTo>
                  <a:lnTo>
                    <a:pt x="1478279"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4716779" y="1755648"/>
              <a:ext cx="1478280" cy="2908300"/>
            </a:xfrm>
            <a:custGeom>
              <a:avLst/>
              <a:gdLst/>
              <a:ahLst/>
              <a:cxnLst/>
              <a:rect l="l" t="t" r="r" b="b"/>
              <a:pathLst>
                <a:path w="1478279" h="2908300">
                  <a:moveTo>
                    <a:pt x="0" y="2907791"/>
                  </a:moveTo>
                  <a:lnTo>
                    <a:pt x="1478279" y="2907791"/>
                  </a:lnTo>
                  <a:lnTo>
                    <a:pt x="1478279"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3" name="object 63"/>
          <p:cNvSpPr txBox="1"/>
          <p:nvPr/>
        </p:nvSpPr>
        <p:spPr>
          <a:xfrm>
            <a:off x="4847971" y="1773758"/>
            <a:ext cx="1218565" cy="848994"/>
          </a:xfrm>
          <a:prstGeom prst="rect">
            <a:avLst/>
          </a:prstGeom>
        </p:spPr>
        <p:txBody>
          <a:bodyPr vert="horz" wrap="square" lIns="0" tIns="12700" rIns="0" bIns="0" rtlCol="0">
            <a:spAutoFit/>
          </a:bodyPr>
          <a:lstStyle/>
          <a:p>
            <a:pPr marL="12065"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(no</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4" name="object 64"/>
          <p:cNvSpPr/>
          <p:nvPr/>
        </p:nvSpPr>
        <p:spPr>
          <a:xfrm>
            <a:off x="4817364" y="2799588"/>
            <a:ext cx="1285240" cy="330835"/>
          </a:xfrm>
          <a:custGeom>
            <a:avLst/>
            <a:gdLst/>
            <a:ahLst/>
            <a:cxnLst/>
            <a:rect l="l" t="t" r="r" b="b"/>
            <a:pathLst>
              <a:path w="1285239" h="330835">
                <a:moveTo>
                  <a:pt x="1284732" y="0"/>
                </a:moveTo>
                <a:lnTo>
                  <a:pt x="0" y="0"/>
                </a:lnTo>
                <a:lnTo>
                  <a:pt x="0" y="330708"/>
                </a:lnTo>
                <a:lnTo>
                  <a:pt x="1284732" y="330708"/>
                </a:lnTo>
                <a:lnTo>
                  <a:pt x="128473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817364" y="2799588"/>
            <a:ext cx="1285240" cy="330835"/>
          </a:xfrm>
          <a:prstGeom prst="rect">
            <a:avLst/>
          </a:prstGeom>
          <a:ln w="12192">
            <a:solidFill>
              <a:srgbClr val="507D31"/>
            </a:solidFill>
          </a:ln>
        </p:spPr>
        <p:txBody>
          <a:bodyPr vert="horz" wrap="square" lIns="0" tIns="47625" rIns="0" bIns="0" rtlCol="0">
            <a:spAutoFit/>
          </a:bodyPr>
          <a:lstStyle/>
          <a:p>
            <a:pPr marL="191135" marR="0" lvl="0" indent="0" algn="l"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Canvas</a:t>
            </a:r>
            <a:r>
              <a:rPr kumimoji="0" sz="1400" b="0" i="0" u="none" strike="noStrike" kern="1200" cap="none" spc="5" normalizeH="0" baseline="0" noProof="0" dirty="0">
                <a:ln>
                  <a:noFill/>
                </a:ln>
                <a:solidFill>
                  <a:srgbClr val="FFFFFF"/>
                </a:solidFill>
                <a:effectLst/>
                <a:uLnTx/>
                <a:uFillTx/>
                <a:latin typeface="Carlito"/>
                <a:ea typeface="+mn-ea"/>
                <a:cs typeface="Carlito"/>
              </a:rPr>
              <a:t> </a:t>
            </a:r>
            <a:r>
              <a:rPr kumimoji="0" sz="1400" b="0" i="0" u="none" strike="noStrike" kern="1200" cap="none" spc="-5" normalizeH="0" baseline="0" noProof="0" dirty="0">
                <a:ln>
                  <a:noFill/>
                </a:ln>
                <a:solidFill>
                  <a:srgbClr val="FFFFFF"/>
                </a:solidFill>
                <a:effectLst/>
                <a:uLnTx/>
                <a:uFillTx/>
                <a:latin typeface="Carlito"/>
                <a:ea typeface="+mn-ea"/>
                <a:cs typeface="Carlito"/>
              </a:rPr>
              <a:t>Apps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66" name="object 66"/>
          <p:cNvGrpSpPr/>
          <p:nvPr/>
        </p:nvGrpSpPr>
        <p:grpSpPr>
          <a:xfrm>
            <a:off x="4811014" y="3223005"/>
            <a:ext cx="1291590" cy="1326515"/>
            <a:chOff x="4811014" y="3223005"/>
            <a:chExt cx="1291590" cy="1326515"/>
          </a:xfrm>
        </p:grpSpPr>
        <p:sp>
          <p:nvSpPr>
            <p:cNvPr id="67" name="object 67"/>
            <p:cNvSpPr/>
            <p:nvPr/>
          </p:nvSpPr>
          <p:spPr>
            <a:xfrm>
              <a:off x="4817364" y="3229355"/>
              <a:ext cx="1278890" cy="330835"/>
            </a:xfrm>
            <a:custGeom>
              <a:avLst/>
              <a:gdLst/>
              <a:ahLst/>
              <a:cxnLst/>
              <a:rect l="l" t="t" r="r" b="b"/>
              <a:pathLst>
                <a:path w="1278889" h="330835">
                  <a:moveTo>
                    <a:pt x="1278636" y="0"/>
                  </a:moveTo>
                  <a:lnTo>
                    <a:pt x="0" y="0"/>
                  </a:lnTo>
                  <a:lnTo>
                    <a:pt x="0" y="330708"/>
                  </a:lnTo>
                  <a:lnTo>
                    <a:pt x="1278636" y="330708"/>
                  </a:lnTo>
                  <a:lnTo>
                    <a:pt x="1278636"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4817364" y="3229355"/>
              <a:ext cx="1278890" cy="330835"/>
            </a:xfrm>
            <a:custGeom>
              <a:avLst/>
              <a:gdLst/>
              <a:ahLst/>
              <a:cxnLst/>
              <a:rect l="l" t="t" r="r" b="b"/>
              <a:pathLst>
                <a:path w="1278889" h="330835">
                  <a:moveTo>
                    <a:pt x="0" y="330708"/>
                  </a:moveTo>
                  <a:lnTo>
                    <a:pt x="1278636" y="330708"/>
                  </a:lnTo>
                  <a:lnTo>
                    <a:pt x="1278636"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4817364" y="3637787"/>
              <a:ext cx="1278890" cy="905510"/>
            </a:xfrm>
            <a:custGeom>
              <a:avLst/>
              <a:gdLst/>
              <a:ahLst/>
              <a:cxnLst/>
              <a:rect l="l" t="t" r="r" b="b"/>
              <a:pathLst>
                <a:path w="1278889" h="905510">
                  <a:moveTo>
                    <a:pt x="1278636" y="0"/>
                  </a:moveTo>
                  <a:lnTo>
                    <a:pt x="0" y="0"/>
                  </a:lnTo>
                  <a:lnTo>
                    <a:pt x="0" y="905256"/>
                  </a:lnTo>
                  <a:lnTo>
                    <a:pt x="1278636" y="905256"/>
                  </a:lnTo>
                  <a:lnTo>
                    <a:pt x="1278636"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4817364" y="3637787"/>
              <a:ext cx="1278890" cy="905510"/>
            </a:xfrm>
            <a:custGeom>
              <a:avLst/>
              <a:gdLst/>
              <a:ahLst/>
              <a:cxnLst/>
              <a:rect l="l" t="t" r="r" b="b"/>
              <a:pathLst>
                <a:path w="1278889" h="905510">
                  <a:moveTo>
                    <a:pt x="0" y="905256"/>
                  </a:moveTo>
                  <a:lnTo>
                    <a:pt x="1278636" y="905256"/>
                  </a:lnTo>
                  <a:lnTo>
                    <a:pt x="1278636" y="0"/>
                  </a:lnTo>
                  <a:lnTo>
                    <a:pt x="0" y="0"/>
                  </a:lnTo>
                  <a:lnTo>
                    <a:pt x="0" y="905256"/>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1" name="object 71"/>
          <p:cNvSpPr txBox="1"/>
          <p:nvPr/>
        </p:nvSpPr>
        <p:spPr>
          <a:xfrm>
            <a:off x="4896739" y="3809745"/>
            <a:ext cx="890269" cy="54419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0000"/>
                </a:solidFill>
                <a:effectLst/>
                <a:uLnTx/>
                <a:uFillTx/>
                <a:latin typeface="Carlito"/>
                <a:ea typeface="+mn-ea"/>
                <a:cs typeface="Carlito"/>
              </a:rPr>
              <a:t>AD </a:t>
            </a:r>
            <a:r>
              <a:rPr kumimoji="0" sz="1200" b="0" i="0" u="none" strike="noStrike" kern="1200" cap="none" spc="-5" normalizeH="0" baseline="0" noProof="0" dirty="0">
                <a:ln>
                  <a:noFill/>
                </a:ln>
                <a:solidFill>
                  <a:srgbClr val="FF0000"/>
                </a:solidFill>
                <a:effectLst/>
                <a:uLnTx/>
                <a:uFillTx/>
                <a:latin typeface="Carlito"/>
                <a:ea typeface="+mn-ea"/>
                <a:cs typeface="Carlito"/>
              </a:rPr>
              <a:t>Managed  </a:t>
            </a:r>
            <a:r>
              <a:rPr kumimoji="0" sz="1100" b="0" i="0" u="none" strike="noStrike" kern="1200" cap="none" spc="0" normalizeH="0" baseline="0" noProof="0" dirty="0">
                <a:ln>
                  <a:noFill/>
                </a:ln>
                <a:solidFill>
                  <a:srgbClr val="FFFFFF"/>
                </a:solidFill>
                <a:effectLst/>
                <a:uLnTx/>
                <a:uFillTx/>
                <a:latin typeface="Carlito"/>
                <a:ea typeface="+mn-ea"/>
                <a:cs typeface="Carlito"/>
              </a:rPr>
              <a:t>Makers:</a:t>
            </a:r>
            <a:r>
              <a:rPr kumimoji="0" sz="1100" b="0" i="0" u="none" strike="noStrike" kern="1200" cap="none" spc="-95"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Admin  Users:</a:t>
            </a:r>
            <a:r>
              <a:rPr kumimoji="0" sz="1100" b="0" i="0" u="none" strike="noStrike" kern="1200" cap="none" spc="-35"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2" name="object 72"/>
          <p:cNvGrpSpPr/>
          <p:nvPr/>
        </p:nvGrpSpPr>
        <p:grpSpPr>
          <a:xfrm>
            <a:off x="6187185" y="1749298"/>
            <a:ext cx="2826385" cy="2921000"/>
            <a:chOff x="6187185" y="1749298"/>
            <a:chExt cx="2826385" cy="2921000"/>
          </a:xfrm>
        </p:grpSpPr>
        <p:sp>
          <p:nvSpPr>
            <p:cNvPr id="73" name="object 73"/>
            <p:cNvSpPr/>
            <p:nvPr/>
          </p:nvSpPr>
          <p:spPr>
            <a:xfrm>
              <a:off x="6193535" y="1755648"/>
              <a:ext cx="2813685" cy="2908300"/>
            </a:xfrm>
            <a:custGeom>
              <a:avLst/>
              <a:gdLst/>
              <a:ahLst/>
              <a:cxnLst/>
              <a:rect l="l" t="t" r="r" b="b"/>
              <a:pathLst>
                <a:path w="2813684" h="2908300">
                  <a:moveTo>
                    <a:pt x="2813304" y="0"/>
                  </a:moveTo>
                  <a:lnTo>
                    <a:pt x="0" y="0"/>
                  </a:lnTo>
                  <a:lnTo>
                    <a:pt x="0" y="2907791"/>
                  </a:lnTo>
                  <a:lnTo>
                    <a:pt x="2813304" y="2907791"/>
                  </a:lnTo>
                  <a:lnTo>
                    <a:pt x="2813304"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p:nvPr/>
          </p:nvSpPr>
          <p:spPr>
            <a:xfrm>
              <a:off x="6193535" y="1755648"/>
              <a:ext cx="2813685" cy="2908300"/>
            </a:xfrm>
            <a:custGeom>
              <a:avLst/>
              <a:gdLst/>
              <a:ahLst/>
              <a:cxnLst/>
              <a:rect l="l" t="t" r="r" b="b"/>
              <a:pathLst>
                <a:path w="2813684" h="2908300">
                  <a:moveTo>
                    <a:pt x="0" y="2907791"/>
                  </a:moveTo>
                  <a:lnTo>
                    <a:pt x="2813304" y="2907791"/>
                  </a:lnTo>
                  <a:lnTo>
                    <a:pt x="2813304"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5" name="object 75"/>
          <p:cNvSpPr txBox="1"/>
          <p:nvPr/>
        </p:nvSpPr>
        <p:spPr>
          <a:xfrm>
            <a:off x="6990968" y="1773758"/>
            <a:ext cx="1218565" cy="848994"/>
          </a:xfrm>
          <a:prstGeom prst="rect">
            <a:avLst/>
          </a:prstGeom>
        </p:spPr>
        <p:txBody>
          <a:bodyPr vert="horz" wrap="square" lIns="0" tIns="12700" rIns="0" bIns="0" rtlCol="0">
            <a:spAutoFit/>
          </a:bodyPr>
          <a:lstStyle/>
          <a:p>
            <a:pPr marL="1270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(with</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6" name="object 76"/>
          <p:cNvGrpSpPr/>
          <p:nvPr/>
        </p:nvGrpSpPr>
        <p:grpSpPr>
          <a:xfrm>
            <a:off x="6286246" y="3631438"/>
            <a:ext cx="2666365" cy="913765"/>
            <a:chOff x="6286246" y="3631438"/>
            <a:chExt cx="2666365" cy="913765"/>
          </a:xfrm>
        </p:grpSpPr>
        <p:sp>
          <p:nvSpPr>
            <p:cNvPr id="77" name="object 77"/>
            <p:cNvSpPr/>
            <p:nvPr/>
          </p:nvSpPr>
          <p:spPr>
            <a:xfrm>
              <a:off x="6292596" y="3637788"/>
              <a:ext cx="2653665" cy="901065"/>
            </a:xfrm>
            <a:custGeom>
              <a:avLst/>
              <a:gdLst/>
              <a:ahLst/>
              <a:cxnLst/>
              <a:rect l="l" t="t" r="r" b="b"/>
              <a:pathLst>
                <a:path w="2653665" h="901064">
                  <a:moveTo>
                    <a:pt x="2653283" y="0"/>
                  </a:moveTo>
                  <a:lnTo>
                    <a:pt x="0" y="0"/>
                  </a:lnTo>
                  <a:lnTo>
                    <a:pt x="0" y="900684"/>
                  </a:lnTo>
                  <a:lnTo>
                    <a:pt x="2653283" y="900684"/>
                  </a:lnTo>
                  <a:lnTo>
                    <a:pt x="2653283"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p:nvPr/>
          </p:nvSpPr>
          <p:spPr>
            <a:xfrm>
              <a:off x="6292596" y="3637788"/>
              <a:ext cx="2653665" cy="901065"/>
            </a:xfrm>
            <a:custGeom>
              <a:avLst/>
              <a:gdLst/>
              <a:ahLst/>
              <a:cxnLst/>
              <a:rect l="l" t="t" r="r" b="b"/>
              <a:pathLst>
                <a:path w="2653665" h="901064">
                  <a:moveTo>
                    <a:pt x="0" y="900684"/>
                  </a:moveTo>
                  <a:lnTo>
                    <a:pt x="2653283" y="900684"/>
                  </a:lnTo>
                  <a:lnTo>
                    <a:pt x="2653283" y="0"/>
                  </a:lnTo>
                  <a:lnTo>
                    <a:pt x="0" y="0"/>
                  </a:lnTo>
                  <a:lnTo>
                    <a:pt x="0" y="900684"/>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9" name="object 79"/>
          <p:cNvSpPr txBox="1"/>
          <p:nvPr/>
        </p:nvSpPr>
        <p:spPr>
          <a:xfrm>
            <a:off x="6372605" y="3639692"/>
            <a:ext cx="1859914" cy="88011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0000"/>
                </a:solidFill>
                <a:effectLst/>
                <a:uLnTx/>
                <a:uFillTx/>
                <a:latin typeface="Carlito"/>
                <a:ea typeface="+mn-ea"/>
                <a:cs typeface="Carlito"/>
              </a:rPr>
              <a:t>Managed </a:t>
            </a:r>
            <a:r>
              <a:rPr kumimoji="0" sz="1200" b="0" i="0" u="none" strike="noStrike" kern="1200" cap="none" spc="0" normalizeH="0" baseline="0" noProof="0" dirty="0">
                <a:ln>
                  <a:noFill/>
                </a:ln>
                <a:solidFill>
                  <a:srgbClr val="FF0000"/>
                </a:solidFill>
                <a:effectLst/>
                <a:uLnTx/>
                <a:uFillTx/>
                <a:latin typeface="Carlito"/>
                <a:ea typeface="+mn-ea"/>
                <a:cs typeface="Carlito"/>
              </a:rPr>
              <a:t>by </a:t>
            </a:r>
            <a:r>
              <a:rPr kumimoji="0" sz="1200" b="0" i="0" u="none" strike="noStrike" kern="1200" cap="none" spc="-5" normalizeH="0" baseline="0" noProof="0" dirty="0">
                <a:ln>
                  <a:noFill/>
                </a:ln>
                <a:solidFill>
                  <a:srgbClr val="FF0000"/>
                </a:solidFill>
                <a:effectLst/>
                <a:uLnTx/>
                <a:uFillTx/>
                <a:latin typeface="Carlito"/>
                <a:ea typeface="+mn-ea"/>
                <a:cs typeface="Carlito"/>
              </a:rPr>
              <a:t>CDS (AD</a:t>
            </a:r>
            <a:r>
              <a:rPr kumimoji="0" sz="1200" b="0" i="0" u="none" strike="noStrike" kern="1200" cap="none" spc="-90" normalizeH="0" baseline="0" noProof="0" dirty="0">
                <a:ln>
                  <a:noFill/>
                </a:ln>
                <a:solidFill>
                  <a:srgbClr val="FF0000"/>
                </a:solidFill>
                <a:effectLst/>
                <a:uLnTx/>
                <a:uFillTx/>
                <a:latin typeface="Carlito"/>
                <a:ea typeface="+mn-ea"/>
                <a:cs typeface="Carlito"/>
              </a:rPr>
              <a:t> </a:t>
            </a:r>
            <a:r>
              <a:rPr kumimoji="0" sz="1200" b="0" i="0" u="none" strike="noStrike" kern="1200" cap="none" spc="-5" normalizeH="0" baseline="0" noProof="0" dirty="0">
                <a:ln>
                  <a:noFill/>
                </a:ln>
                <a:solidFill>
                  <a:srgbClr val="FF0000"/>
                </a:solidFill>
                <a:effectLst/>
                <a:uLnTx/>
                <a:uFillTx/>
                <a:latin typeface="Carlito"/>
                <a:ea typeface="+mn-ea"/>
                <a:cs typeface="Carlito"/>
              </a:rPr>
              <a:t>Groups)  </a:t>
            </a:r>
            <a:r>
              <a:rPr kumimoji="0" sz="1100" b="0" i="0" u="none" strike="noStrike" kern="1200" cap="none" spc="0" normalizeH="0" baseline="0" noProof="0" dirty="0">
                <a:ln>
                  <a:noFill/>
                </a:ln>
                <a:solidFill>
                  <a:srgbClr val="FFFFFF"/>
                </a:solidFill>
                <a:effectLst/>
                <a:uLnTx/>
                <a:uFillTx/>
                <a:latin typeface="Carlito"/>
                <a:ea typeface="+mn-ea"/>
                <a:cs typeface="Carlito"/>
              </a:rPr>
              <a:t>Environment </a:t>
            </a:r>
            <a:r>
              <a:rPr kumimoji="0" sz="1100" b="0" i="0" u="none" strike="noStrike" kern="1200" cap="none" spc="-5" normalizeH="0" baseline="0" noProof="0" dirty="0">
                <a:ln>
                  <a:noFill/>
                </a:ln>
                <a:solidFill>
                  <a:srgbClr val="FFFFFF"/>
                </a:solidFill>
                <a:effectLst/>
                <a:uLnTx/>
                <a:uFillTx/>
                <a:latin typeface="Carlito"/>
                <a:ea typeface="+mn-ea"/>
                <a:cs typeface="Carlito"/>
              </a:rPr>
              <a:t>Admin: </a:t>
            </a:r>
            <a:r>
              <a:rPr kumimoji="0" sz="1100" b="0" i="0" u="none" strike="noStrike" kern="1200" cap="none" spc="0" normalizeH="0" baseline="0" noProof="0" dirty="0">
                <a:ln>
                  <a:noFill/>
                </a:ln>
                <a:solidFill>
                  <a:srgbClr val="FFFFFF"/>
                </a:solidFill>
                <a:effectLst/>
                <a:uLnTx/>
                <a:uFillTx/>
                <a:latin typeface="Carlito"/>
                <a:ea typeface="+mn-ea"/>
                <a:cs typeface="Carlito"/>
              </a:rPr>
              <a:t>Creator  </a:t>
            </a:r>
            <a:r>
              <a:rPr kumimoji="0" sz="1100" b="0" i="0" u="none" strike="noStrike" kern="1200" cap="none" spc="-5" normalizeH="0" baseline="0" noProof="0" dirty="0">
                <a:ln>
                  <a:noFill/>
                </a:ln>
                <a:solidFill>
                  <a:srgbClr val="FFFFFF"/>
                </a:solidFill>
                <a:effectLst/>
                <a:uLnTx/>
                <a:uFillTx/>
                <a:latin typeface="Carlito"/>
                <a:ea typeface="+mn-ea"/>
                <a:cs typeface="Carlito"/>
              </a:rPr>
              <a:t>Environment </a:t>
            </a:r>
            <a:r>
              <a:rPr kumimoji="0" sz="1100" b="0" i="0" u="none" strike="noStrike" kern="1200" cap="none" spc="0" normalizeH="0" baseline="0" noProof="0" dirty="0">
                <a:ln>
                  <a:noFill/>
                </a:ln>
                <a:solidFill>
                  <a:srgbClr val="FFFFFF"/>
                </a:solidFill>
                <a:effectLst/>
                <a:uLnTx/>
                <a:uFillTx/>
                <a:latin typeface="Carlito"/>
                <a:ea typeface="+mn-ea"/>
                <a:cs typeface="Carlito"/>
              </a:rPr>
              <a:t>Makers: None  </a:t>
            </a:r>
            <a:r>
              <a:rPr kumimoji="0" sz="1100" b="0" i="0" u="none" strike="noStrike" kern="1200" cap="none" spc="-5" normalizeH="0" baseline="0" noProof="0" dirty="0">
                <a:ln>
                  <a:noFill/>
                </a:ln>
                <a:solidFill>
                  <a:srgbClr val="FFFFFF"/>
                </a:solidFill>
                <a:effectLst/>
                <a:uLnTx/>
                <a:uFillTx/>
                <a:latin typeface="Carlito"/>
                <a:ea typeface="+mn-ea"/>
                <a:cs typeface="Carlito"/>
              </a:rPr>
              <a:t>System Customizer:</a:t>
            </a:r>
            <a:r>
              <a:rPr kumimoji="0" sz="1100" b="0" i="0" u="none" strike="noStrike" kern="1200" cap="none" spc="-60"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CDS User:</a:t>
            </a:r>
            <a:r>
              <a:rPr kumimoji="0" sz="1100" b="0" i="0" u="none" strike="noStrike" kern="1200" cap="none" spc="-40"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0" name="object 80"/>
          <p:cNvGrpSpPr/>
          <p:nvPr/>
        </p:nvGrpSpPr>
        <p:grpSpPr>
          <a:xfrm>
            <a:off x="2146045" y="2808477"/>
            <a:ext cx="5217160" cy="640080"/>
            <a:chOff x="2146045" y="2808477"/>
            <a:chExt cx="5217160" cy="640080"/>
          </a:xfrm>
        </p:grpSpPr>
        <p:sp>
          <p:nvSpPr>
            <p:cNvPr id="81" name="object 81"/>
            <p:cNvSpPr/>
            <p:nvPr/>
          </p:nvSpPr>
          <p:spPr>
            <a:xfrm>
              <a:off x="2146045" y="2965957"/>
              <a:ext cx="489584" cy="482600"/>
            </a:xfrm>
            <a:custGeom>
              <a:avLst/>
              <a:gdLst/>
              <a:ahLst/>
              <a:cxnLst/>
              <a:rect l="l" t="t" r="r" b="b"/>
              <a:pathLst>
                <a:path w="489585" h="482600">
                  <a:moveTo>
                    <a:pt x="508" y="428116"/>
                  </a:moveTo>
                  <a:lnTo>
                    <a:pt x="0" y="482091"/>
                  </a:lnTo>
                  <a:lnTo>
                    <a:pt x="53848" y="482472"/>
                  </a:lnTo>
                  <a:lnTo>
                    <a:pt x="54061" y="459866"/>
                  </a:lnTo>
                  <a:lnTo>
                    <a:pt x="31623" y="459866"/>
                  </a:lnTo>
                  <a:lnTo>
                    <a:pt x="22733" y="450850"/>
                  </a:lnTo>
                  <a:lnTo>
                    <a:pt x="45360" y="428540"/>
                  </a:lnTo>
                  <a:lnTo>
                    <a:pt x="508" y="428116"/>
                  </a:lnTo>
                  <a:close/>
                </a:path>
                <a:path w="489585" h="482600">
                  <a:moveTo>
                    <a:pt x="45360" y="428540"/>
                  </a:moveTo>
                  <a:lnTo>
                    <a:pt x="22733" y="450850"/>
                  </a:lnTo>
                  <a:lnTo>
                    <a:pt x="31623" y="459866"/>
                  </a:lnTo>
                  <a:lnTo>
                    <a:pt x="54271" y="437535"/>
                  </a:lnTo>
                  <a:lnTo>
                    <a:pt x="54356" y="428625"/>
                  </a:lnTo>
                  <a:lnTo>
                    <a:pt x="45360" y="428540"/>
                  </a:lnTo>
                  <a:close/>
                </a:path>
                <a:path w="489585" h="482600">
                  <a:moveTo>
                    <a:pt x="54271" y="437535"/>
                  </a:moveTo>
                  <a:lnTo>
                    <a:pt x="31623" y="459866"/>
                  </a:lnTo>
                  <a:lnTo>
                    <a:pt x="54061" y="459866"/>
                  </a:lnTo>
                  <a:lnTo>
                    <a:pt x="54271" y="437535"/>
                  </a:lnTo>
                  <a:close/>
                </a:path>
                <a:path w="489585" h="482600">
                  <a:moveTo>
                    <a:pt x="49911" y="424052"/>
                  </a:moveTo>
                  <a:lnTo>
                    <a:pt x="45360" y="428540"/>
                  </a:lnTo>
                  <a:lnTo>
                    <a:pt x="54356" y="428625"/>
                  </a:lnTo>
                  <a:lnTo>
                    <a:pt x="54271" y="437535"/>
                  </a:lnTo>
                  <a:lnTo>
                    <a:pt x="58801" y="433069"/>
                  </a:lnTo>
                  <a:lnTo>
                    <a:pt x="49911" y="424052"/>
                  </a:lnTo>
                  <a:close/>
                </a:path>
                <a:path w="489585" h="482600">
                  <a:moveTo>
                    <a:pt x="86106" y="388492"/>
                  </a:moveTo>
                  <a:lnTo>
                    <a:pt x="58928" y="415163"/>
                  </a:lnTo>
                  <a:lnTo>
                    <a:pt x="67818" y="424179"/>
                  </a:lnTo>
                  <a:lnTo>
                    <a:pt x="94996" y="397509"/>
                  </a:lnTo>
                  <a:lnTo>
                    <a:pt x="86106" y="388492"/>
                  </a:lnTo>
                  <a:close/>
                </a:path>
                <a:path w="489585" h="482600">
                  <a:moveTo>
                    <a:pt x="122301" y="352805"/>
                  </a:moveTo>
                  <a:lnTo>
                    <a:pt x="95123" y="379475"/>
                  </a:lnTo>
                  <a:lnTo>
                    <a:pt x="104012" y="388619"/>
                  </a:lnTo>
                  <a:lnTo>
                    <a:pt x="131191" y="361822"/>
                  </a:lnTo>
                  <a:lnTo>
                    <a:pt x="122301" y="352805"/>
                  </a:lnTo>
                  <a:close/>
                </a:path>
                <a:path w="489585" h="482600">
                  <a:moveTo>
                    <a:pt x="158496" y="317118"/>
                  </a:moveTo>
                  <a:lnTo>
                    <a:pt x="131318" y="343915"/>
                  </a:lnTo>
                  <a:lnTo>
                    <a:pt x="140208" y="352932"/>
                  </a:lnTo>
                  <a:lnTo>
                    <a:pt x="167386" y="326263"/>
                  </a:lnTo>
                  <a:lnTo>
                    <a:pt x="158496" y="317118"/>
                  </a:lnTo>
                  <a:close/>
                </a:path>
                <a:path w="489585" h="482600">
                  <a:moveTo>
                    <a:pt x="194691" y="281558"/>
                  </a:moveTo>
                  <a:lnTo>
                    <a:pt x="167512" y="308228"/>
                  </a:lnTo>
                  <a:lnTo>
                    <a:pt x="176403" y="317245"/>
                  </a:lnTo>
                  <a:lnTo>
                    <a:pt x="203581" y="290575"/>
                  </a:lnTo>
                  <a:lnTo>
                    <a:pt x="194691" y="281558"/>
                  </a:lnTo>
                  <a:close/>
                </a:path>
                <a:path w="489585" h="482600">
                  <a:moveTo>
                    <a:pt x="230886" y="245871"/>
                  </a:moveTo>
                  <a:lnTo>
                    <a:pt x="203708" y="272668"/>
                  </a:lnTo>
                  <a:lnTo>
                    <a:pt x="212598" y="281686"/>
                  </a:lnTo>
                  <a:lnTo>
                    <a:pt x="239776" y="254888"/>
                  </a:lnTo>
                  <a:lnTo>
                    <a:pt x="230886" y="245871"/>
                  </a:lnTo>
                  <a:close/>
                </a:path>
                <a:path w="489585" h="482600">
                  <a:moveTo>
                    <a:pt x="267081" y="210312"/>
                  </a:moveTo>
                  <a:lnTo>
                    <a:pt x="239903" y="236981"/>
                  </a:lnTo>
                  <a:lnTo>
                    <a:pt x="248793" y="245999"/>
                  </a:lnTo>
                  <a:lnTo>
                    <a:pt x="275971" y="219328"/>
                  </a:lnTo>
                  <a:lnTo>
                    <a:pt x="267081" y="210312"/>
                  </a:lnTo>
                  <a:close/>
                </a:path>
                <a:path w="489585" h="482600">
                  <a:moveTo>
                    <a:pt x="303276" y="174625"/>
                  </a:moveTo>
                  <a:lnTo>
                    <a:pt x="276098" y="201294"/>
                  </a:lnTo>
                  <a:lnTo>
                    <a:pt x="284988" y="210438"/>
                  </a:lnTo>
                  <a:lnTo>
                    <a:pt x="312166" y="183641"/>
                  </a:lnTo>
                  <a:lnTo>
                    <a:pt x="303276" y="174625"/>
                  </a:lnTo>
                  <a:close/>
                </a:path>
                <a:path w="489585" h="482600">
                  <a:moveTo>
                    <a:pt x="339471" y="138937"/>
                  </a:moveTo>
                  <a:lnTo>
                    <a:pt x="312293" y="165734"/>
                  </a:lnTo>
                  <a:lnTo>
                    <a:pt x="321310" y="174751"/>
                  </a:lnTo>
                  <a:lnTo>
                    <a:pt x="348361" y="148081"/>
                  </a:lnTo>
                  <a:lnTo>
                    <a:pt x="339471" y="138937"/>
                  </a:lnTo>
                  <a:close/>
                </a:path>
                <a:path w="489585" h="482600">
                  <a:moveTo>
                    <a:pt x="375666" y="103377"/>
                  </a:moveTo>
                  <a:lnTo>
                    <a:pt x="348488" y="130047"/>
                  </a:lnTo>
                  <a:lnTo>
                    <a:pt x="357505" y="139064"/>
                  </a:lnTo>
                  <a:lnTo>
                    <a:pt x="384556" y="112394"/>
                  </a:lnTo>
                  <a:lnTo>
                    <a:pt x="375666" y="103377"/>
                  </a:lnTo>
                  <a:close/>
                </a:path>
                <a:path w="489585" h="482600">
                  <a:moveTo>
                    <a:pt x="411861" y="67690"/>
                  </a:moveTo>
                  <a:lnTo>
                    <a:pt x="384810" y="94487"/>
                  </a:lnTo>
                  <a:lnTo>
                    <a:pt x="393700" y="103504"/>
                  </a:lnTo>
                  <a:lnTo>
                    <a:pt x="420751" y="76707"/>
                  </a:lnTo>
                  <a:lnTo>
                    <a:pt x="411861" y="67690"/>
                  </a:lnTo>
                  <a:close/>
                </a:path>
                <a:path w="489585" h="482600">
                  <a:moveTo>
                    <a:pt x="435037" y="44965"/>
                  </a:moveTo>
                  <a:lnTo>
                    <a:pt x="421005" y="58800"/>
                  </a:lnTo>
                  <a:lnTo>
                    <a:pt x="429895" y="67817"/>
                  </a:lnTo>
                  <a:lnTo>
                    <a:pt x="444043" y="53933"/>
                  </a:lnTo>
                  <a:lnTo>
                    <a:pt x="434975" y="53847"/>
                  </a:lnTo>
                  <a:lnTo>
                    <a:pt x="435037" y="44965"/>
                  </a:lnTo>
                  <a:close/>
                </a:path>
                <a:path w="489585" h="482600">
                  <a:moveTo>
                    <a:pt x="465966" y="32130"/>
                  </a:moveTo>
                  <a:lnTo>
                    <a:pt x="448056" y="32130"/>
                  </a:lnTo>
                  <a:lnTo>
                    <a:pt x="457073" y="41147"/>
                  </a:lnTo>
                  <a:lnTo>
                    <a:pt x="444043" y="53933"/>
                  </a:lnTo>
                  <a:lnTo>
                    <a:pt x="488823" y="54355"/>
                  </a:lnTo>
                  <a:lnTo>
                    <a:pt x="489031" y="32257"/>
                  </a:lnTo>
                  <a:lnTo>
                    <a:pt x="466090" y="32257"/>
                  </a:lnTo>
                  <a:close/>
                </a:path>
                <a:path w="489585" h="482600">
                  <a:moveTo>
                    <a:pt x="448056" y="32130"/>
                  </a:moveTo>
                  <a:lnTo>
                    <a:pt x="435037" y="44965"/>
                  </a:lnTo>
                  <a:lnTo>
                    <a:pt x="434975" y="53847"/>
                  </a:lnTo>
                  <a:lnTo>
                    <a:pt x="444043" y="53933"/>
                  </a:lnTo>
                  <a:lnTo>
                    <a:pt x="457073" y="41147"/>
                  </a:lnTo>
                  <a:lnTo>
                    <a:pt x="448056" y="32130"/>
                  </a:lnTo>
                  <a:close/>
                </a:path>
                <a:path w="489585" h="482600">
                  <a:moveTo>
                    <a:pt x="435356" y="0"/>
                  </a:moveTo>
                  <a:lnTo>
                    <a:pt x="435037" y="44965"/>
                  </a:lnTo>
                  <a:lnTo>
                    <a:pt x="448056" y="32130"/>
                  </a:lnTo>
                  <a:lnTo>
                    <a:pt x="465966" y="32130"/>
                  </a:lnTo>
                  <a:lnTo>
                    <a:pt x="457200" y="23113"/>
                  </a:lnTo>
                  <a:lnTo>
                    <a:pt x="457708" y="22605"/>
                  </a:lnTo>
                  <a:lnTo>
                    <a:pt x="489122" y="22605"/>
                  </a:lnTo>
                  <a:lnTo>
                    <a:pt x="489331" y="507"/>
                  </a:lnTo>
                  <a:lnTo>
                    <a:pt x="435356" y="0"/>
                  </a:lnTo>
                  <a:close/>
                </a:path>
                <a:path w="489585" h="482600">
                  <a:moveTo>
                    <a:pt x="457708" y="22605"/>
                  </a:moveTo>
                  <a:lnTo>
                    <a:pt x="457200" y="23113"/>
                  </a:lnTo>
                  <a:lnTo>
                    <a:pt x="466090" y="32257"/>
                  </a:lnTo>
                  <a:lnTo>
                    <a:pt x="466598" y="31750"/>
                  </a:lnTo>
                  <a:lnTo>
                    <a:pt x="457708" y="22605"/>
                  </a:lnTo>
                  <a:close/>
                </a:path>
                <a:path w="489585" h="482600">
                  <a:moveTo>
                    <a:pt x="489122" y="22605"/>
                  </a:moveTo>
                  <a:lnTo>
                    <a:pt x="457708" y="22605"/>
                  </a:lnTo>
                  <a:lnTo>
                    <a:pt x="466598" y="31750"/>
                  </a:lnTo>
                  <a:lnTo>
                    <a:pt x="466090" y="32257"/>
                  </a:lnTo>
                  <a:lnTo>
                    <a:pt x="489031" y="32257"/>
                  </a:lnTo>
                  <a:lnTo>
                    <a:pt x="489122" y="226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6292595" y="2814827"/>
              <a:ext cx="1064260" cy="332740"/>
            </a:xfrm>
            <a:custGeom>
              <a:avLst/>
              <a:gdLst/>
              <a:ahLst/>
              <a:cxnLst/>
              <a:rect l="l" t="t" r="r" b="b"/>
              <a:pathLst>
                <a:path w="1064259" h="332739">
                  <a:moveTo>
                    <a:pt x="1063752" y="0"/>
                  </a:moveTo>
                  <a:lnTo>
                    <a:pt x="0" y="0"/>
                  </a:lnTo>
                  <a:lnTo>
                    <a:pt x="0" y="332232"/>
                  </a:lnTo>
                  <a:lnTo>
                    <a:pt x="1063752" y="332232"/>
                  </a:lnTo>
                  <a:lnTo>
                    <a:pt x="106375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6292595" y="2814827"/>
              <a:ext cx="1064260" cy="332740"/>
            </a:xfrm>
            <a:custGeom>
              <a:avLst/>
              <a:gdLst/>
              <a:ahLst/>
              <a:cxnLst/>
              <a:rect l="l" t="t" r="r" b="b"/>
              <a:pathLst>
                <a:path w="1064259" h="332739">
                  <a:moveTo>
                    <a:pt x="0" y="332232"/>
                  </a:moveTo>
                  <a:lnTo>
                    <a:pt x="1063752" y="332232"/>
                  </a:lnTo>
                  <a:lnTo>
                    <a:pt x="1063752"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4" name="object 84"/>
          <p:cNvSpPr txBox="1"/>
          <p:nvPr/>
        </p:nvSpPr>
        <p:spPr>
          <a:xfrm>
            <a:off x="6424929" y="2868548"/>
            <a:ext cx="80010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0" normalizeH="0" baseline="0" noProof="0" dirty="0">
                <a:ln>
                  <a:noFill/>
                </a:ln>
                <a:solidFill>
                  <a:srgbClr val="FFFFFF"/>
                </a:solidFill>
                <a:effectLst/>
                <a:uLnTx/>
                <a:uFillTx/>
                <a:latin typeface="Carlito"/>
                <a:ea typeface="+mn-ea"/>
                <a:cs typeface="Carlito"/>
              </a:rPr>
              <a:t>Canvas</a:t>
            </a:r>
            <a:r>
              <a:rPr kumimoji="0" sz="1200" b="0" i="0" u="none" strike="noStrike" kern="1200" cap="none" spc="-65" normalizeH="0" baseline="0" noProof="0" dirty="0">
                <a:ln>
                  <a:noFill/>
                </a:ln>
                <a:solidFill>
                  <a:srgbClr val="FFFFFF"/>
                </a:solidFill>
                <a:effectLst/>
                <a:uLnTx/>
                <a:uFillTx/>
                <a:latin typeface="Carlito"/>
                <a:ea typeface="+mn-ea"/>
                <a:cs typeface="Carlito"/>
              </a:rPr>
              <a:t> </a:t>
            </a:r>
            <a:r>
              <a:rPr kumimoji="0" sz="1200" b="0" i="0" u="none" strike="noStrike" kern="1200" cap="none" spc="0" normalizeH="0" baseline="0" noProof="0" dirty="0">
                <a:ln>
                  <a:noFill/>
                </a:ln>
                <a:solidFill>
                  <a:srgbClr val="FFFFFF"/>
                </a:solidFill>
                <a:effectLst/>
                <a:uLnTx/>
                <a:uFillTx/>
                <a:latin typeface="Carlito"/>
                <a:ea typeface="+mn-ea"/>
                <a:cs typeface="Carlito"/>
              </a:rPr>
              <a:t>Apps</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5" name="object 85"/>
          <p:cNvGrpSpPr/>
          <p:nvPr/>
        </p:nvGrpSpPr>
        <p:grpSpPr>
          <a:xfrm>
            <a:off x="6280150" y="3223005"/>
            <a:ext cx="1076960" cy="343535"/>
            <a:chOff x="6280150" y="3223005"/>
            <a:chExt cx="1076960" cy="343535"/>
          </a:xfrm>
        </p:grpSpPr>
        <p:sp>
          <p:nvSpPr>
            <p:cNvPr id="86" name="object 86"/>
            <p:cNvSpPr/>
            <p:nvPr/>
          </p:nvSpPr>
          <p:spPr>
            <a:xfrm>
              <a:off x="6286500" y="3229355"/>
              <a:ext cx="1064260" cy="330835"/>
            </a:xfrm>
            <a:custGeom>
              <a:avLst/>
              <a:gdLst/>
              <a:ahLst/>
              <a:cxnLst/>
              <a:rect l="l" t="t" r="r" b="b"/>
              <a:pathLst>
                <a:path w="1064259" h="330835">
                  <a:moveTo>
                    <a:pt x="1063752" y="0"/>
                  </a:moveTo>
                  <a:lnTo>
                    <a:pt x="0" y="0"/>
                  </a:lnTo>
                  <a:lnTo>
                    <a:pt x="0" y="330708"/>
                  </a:lnTo>
                  <a:lnTo>
                    <a:pt x="1063752" y="330708"/>
                  </a:lnTo>
                  <a:lnTo>
                    <a:pt x="106375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p:nvPr/>
          </p:nvSpPr>
          <p:spPr>
            <a:xfrm>
              <a:off x="6286500" y="3229355"/>
              <a:ext cx="1064260" cy="330835"/>
            </a:xfrm>
            <a:custGeom>
              <a:avLst/>
              <a:gdLst/>
              <a:ahLst/>
              <a:cxnLst/>
              <a:rect l="l" t="t" r="r" b="b"/>
              <a:pathLst>
                <a:path w="1064259" h="330835">
                  <a:moveTo>
                    <a:pt x="0" y="330708"/>
                  </a:moveTo>
                  <a:lnTo>
                    <a:pt x="1063752" y="330708"/>
                  </a:lnTo>
                  <a:lnTo>
                    <a:pt x="1063752"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8" name="object 88"/>
          <p:cNvSpPr txBox="1"/>
          <p:nvPr/>
        </p:nvSpPr>
        <p:spPr>
          <a:xfrm>
            <a:off x="6630161" y="3282188"/>
            <a:ext cx="37782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Fl</a:t>
            </a:r>
            <a:r>
              <a:rPr kumimoji="0" sz="1200" b="0" i="0" u="none" strike="noStrike" kern="1200" cap="none" spc="0" normalizeH="0" baseline="0" noProof="0" dirty="0">
                <a:ln>
                  <a:noFill/>
                </a:ln>
                <a:solidFill>
                  <a:srgbClr val="FFFFFF"/>
                </a:solidFill>
                <a:effectLst/>
                <a:uLnTx/>
                <a:uFillTx/>
                <a:latin typeface="Carlito"/>
                <a:ea typeface="+mn-ea"/>
                <a:cs typeface="Carlito"/>
              </a:rPr>
              <a:t>o</a:t>
            </a:r>
            <a:r>
              <a:rPr kumimoji="0" sz="1200" b="0" i="0" u="none" strike="noStrike" kern="1200" cap="none" spc="-20" normalizeH="0" baseline="0" noProof="0" dirty="0">
                <a:ln>
                  <a:noFill/>
                </a:ln>
                <a:solidFill>
                  <a:srgbClr val="FFFFFF"/>
                </a:solidFill>
                <a:effectLst/>
                <a:uLnTx/>
                <a:uFillTx/>
                <a:latin typeface="Carlito"/>
                <a:ea typeface="+mn-ea"/>
                <a:cs typeface="Carlito"/>
              </a:rPr>
              <a:t>w</a:t>
            </a:r>
            <a:r>
              <a:rPr kumimoji="0" sz="1200" b="0" i="0" u="none" strike="noStrike" kern="1200" cap="none" spc="0" normalizeH="0" baseline="0" noProof="0" dirty="0">
                <a:ln>
                  <a:noFill/>
                </a:ln>
                <a:solidFill>
                  <a:srgbClr val="FFFFFF"/>
                </a:solidFill>
                <a:effectLst/>
                <a:uLnTx/>
                <a:uFillTx/>
                <a:latin typeface="Carlito"/>
                <a:ea typeface="+mn-ea"/>
                <a:cs typeface="Carlito"/>
              </a:rPr>
              <a:t>s</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9" name="object 89"/>
          <p:cNvGrpSpPr/>
          <p:nvPr/>
        </p:nvGrpSpPr>
        <p:grpSpPr>
          <a:xfrm>
            <a:off x="7433818" y="2816098"/>
            <a:ext cx="1500505" cy="343535"/>
            <a:chOff x="7433818" y="2816098"/>
            <a:chExt cx="1500505" cy="343535"/>
          </a:xfrm>
        </p:grpSpPr>
        <p:sp>
          <p:nvSpPr>
            <p:cNvPr id="90" name="object 90"/>
            <p:cNvSpPr/>
            <p:nvPr/>
          </p:nvSpPr>
          <p:spPr>
            <a:xfrm>
              <a:off x="7440168" y="2822448"/>
              <a:ext cx="1487805" cy="330835"/>
            </a:xfrm>
            <a:custGeom>
              <a:avLst/>
              <a:gdLst/>
              <a:ahLst/>
              <a:cxnLst/>
              <a:rect l="l" t="t" r="r" b="b"/>
              <a:pathLst>
                <a:path w="1487804" h="330835">
                  <a:moveTo>
                    <a:pt x="1487424" y="0"/>
                  </a:moveTo>
                  <a:lnTo>
                    <a:pt x="0" y="0"/>
                  </a:lnTo>
                  <a:lnTo>
                    <a:pt x="0" y="330708"/>
                  </a:lnTo>
                  <a:lnTo>
                    <a:pt x="1487424" y="330708"/>
                  </a:lnTo>
                  <a:lnTo>
                    <a:pt x="148742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7440168" y="2822448"/>
              <a:ext cx="1487805" cy="330835"/>
            </a:xfrm>
            <a:custGeom>
              <a:avLst/>
              <a:gdLst/>
              <a:ahLst/>
              <a:cxnLst/>
              <a:rect l="l" t="t" r="r" b="b"/>
              <a:pathLst>
                <a:path w="1487804" h="330835">
                  <a:moveTo>
                    <a:pt x="0" y="330708"/>
                  </a:moveTo>
                  <a:lnTo>
                    <a:pt x="1487424" y="330708"/>
                  </a:lnTo>
                  <a:lnTo>
                    <a:pt x="1487424"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2" name="object 92"/>
          <p:cNvSpPr txBox="1"/>
          <p:nvPr/>
        </p:nvSpPr>
        <p:spPr>
          <a:xfrm>
            <a:off x="7628890" y="2883154"/>
            <a:ext cx="111061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Model Driven</a:t>
            </a:r>
            <a:r>
              <a:rPr kumimoji="0" sz="1100" b="0" i="0" u="none" strike="noStrike" kern="1200" cap="none" spc="-105" normalizeH="0" baseline="0" noProof="0" dirty="0">
                <a:ln>
                  <a:noFill/>
                </a:ln>
                <a:solidFill>
                  <a:srgbClr val="FFFFFF"/>
                </a:solidFill>
                <a:effectLst/>
                <a:uLnTx/>
                <a:uFillTx/>
                <a:latin typeface="Carlito"/>
                <a:ea typeface="+mn-ea"/>
                <a:cs typeface="Carlito"/>
              </a:rPr>
              <a:t> </a:t>
            </a:r>
            <a:r>
              <a:rPr kumimoji="0" sz="1100" b="0" i="0" u="none" strike="noStrike" kern="1200" cap="none" spc="-5" normalizeH="0" baseline="0" noProof="0" dirty="0">
                <a:ln>
                  <a:noFill/>
                </a:ln>
                <a:solidFill>
                  <a:srgbClr val="FFFFFF"/>
                </a:solidFill>
                <a:effectLst/>
                <a:uLnTx/>
                <a:uFillTx/>
                <a:latin typeface="Carlito"/>
                <a:ea typeface="+mn-ea"/>
                <a:cs typeface="Carlito"/>
              </a:rPr>
              <a:t>Apps</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3" name="object 93"/>
          <p:cNvGrpSpPr/>
          <p:nvPr/>
        </p:nvGrpSpPr>
        <p:grpSpPr>
          <a:xfrm>
            <a:off x="7433818" y="3221482"/>
            <a:ext cx="1500505" cy="343535"/>
            <a:chOff x="7433818" y="3221482"/>
            <a:chExt cx="1500505" cy="343535"/>
          </a:xfrm>
        </p:grpSpPr>
        <p:sp>
          <p:nvSpPr>
            <p:cNvPr id="94" name="object 94"/>
            <p:cNvSpPr/>
            <p:nvPr/>
          </p:nvSpPr>
          <p:spPr>
            <a:xfrm>
              <a:off x="7440168" y="3227832"/>
              <a:ext cx="1487805" cy="330835"/>
            </a:xfrm>
            <a:custGeom>
              <a:avLst/>
              <a:gdLst/>
              <a:ahLst/>
              <a:cxnLst/>
              <a:rect l="l" t="t" r="r" b="b"/>
              <a:pathLst>
                <a:path w="1487804" h="330835">
                  <a:moveTo>
                    <a:pt x="1487424" y="0"/>
                  </a:moveTo>
                  <a:lnTo>
                    <a:pt x="0" y="0"/>
                  </a:lnTo>
                  <a:lnTo>
                    <a:pt x="0" y="330708"/>
                  </a:lnTo>
                  <a:lnTo>
                    <a:pt x="1487424" y="330708"/>
                  </a:lnTo>
                  <a:lnTo>
                    <a:pt x="148742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7440168" y="3227832"/>
              <a:ext cx="1487805" cy="330835"/>
            </a:xfrm>
            <a:custGeom>
              <a:avLst/>
              <a:gdLst/>
              <a:ahLst/>
              <a:cxnLst/>
              <a:rect l="l" t="t" r="r" b="b"/>
              <a:pathLst>
                <a:path w="1487804" h="330835">
                  <a:moveTo>
                    <a:pt x="0" y="330708"/>
                  </a:moveTo>
                  <a:lnTo>
                    <a:pt x="1487424" y="330708"/>
                  </a:lnTo>
                  <a:lnTo>
                    <a:pt x="1487424"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6" name="object 96"/>
          <p:cNvSpPr txBox="1"/>
          <p:nvPr/>
        </p:nvSpPr>
        <p:spPr>
          <a:xfrm>
            <a:off x="1164336" y="2409444"/>
            <a:ext cx="1015365" cy="332740"/>
          </a:xfrm>
          <a:prstGeom prst="rect">
            <a:avLst/>
          </a:prstGeom>
          <a:solidFill>
            <a:srgbClr val="F8CAAC">
              <a:alpha val="79998"/>
            </a:srgbClr>
          </a:solidFill>
          <a:ln w="12191">
            <a:solidFill>
              <a:srgbClr val="507D31"/>
            </a:solidFill>
          </a:ln>
        </p:spPr>
        <p:txBody>
          <a:bodyPr vert="horz" wrap="square" lIns="0" tIns="0" rIns="0" bIns="0" rtlCol="0">
            <a:spAutoFit/>
          </a:bodyPr>
          <a:lstStyle/>
          <a:p>
            <a:pPr marL="0" marR="0" lvl="0" indent="0" algn="ctr" defTabSz="914400" rtl="0" eaLnBrk="1" fontAlgn="auto" latinLnBrk="0" hangingPunct="1">
              <a:lnSpc>
                <a:spcPts val="1245"/>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Active</a:t>
            </a:r>
            <a:endParaRPr kumimoji="0" sz="11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Directory</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7" name="object 97"/>
          <p:cNvGrpSpPr/>
          <p:nvPr/>
        </p:nvGrpSpPr>
        <p:grpSpPr>
          <a:xfrm>
            <a:off x="1026922" y="2758185"/>
            <a:ext cx="1239520" cy="1223010"/>
            <a:chOff x="1026922" y="2758185"/>
            <a:chExt cx="1239520" cy="1223010"/>
          </a:xfrm>
        </p:grpSpPr>
        <p:sp>
          <p:nvSpPr>
            <p:cNvPr id="98" name="object 98"/>
            <p:cNvSpPr/>
            <p:nvPr/>
          </p:nvSpPr>
          <p:spPr>
            <a:xfrm>
              <a:off x="1033272" y="2764535"/>
              <a:ext cx="1226820" cy="1210310"/>
            </a:xfrm>
            <a:custGeom>
              <a:avLst/>
              <a:gdLst/>
              <a:ahLst/>
              <a:cxnLst/>
              <a:rect l="l" t="t" r="r" b="b"/>
              <a:pathLst>
                <a:path w="1226820" h="1210310">
                  <a:moveTo>
                    <a:pt x="613410" y="0"/>
                  </a:moveTo>
                  <a:lnTo>
                    <a:pt x="565464" y="1820"/>
                  </a:lnTo>
                  <a:lnTo>
                    <a:pt x="518530" y="7191"/>
                  </a:lnTo>
                  <a:lnTo>
                    <a:pt x="472742" y="15979"/>
                  </a:lnTo>
                  <a:lnTo>
                    <a:pt x="428237" y="28049"/>
                  </a:lnTo>
                  <a:lnTo>
                    <a:pt x="385151" y="43267"/>
                  </a:lnTo>
                  <a:lnTo>
                    <a:pt x="343622" y="61497"/>
                  </a:lnTo>
                  <a:lnTo>
                    <a:pt x="303783" y="82606"/>
                  </a:lnTo>
                  <a:lnTo>
                    <a:pt x="265774" y="106459"/>
                  </a:lnTo>
                  <a:lnTo>
                    <a:pt x="229728" y="132921"/>
                  </a:lnTo>
                  <a:lnTo>
                    <a:pt x="195783" y="161858"/>
                  </a:lnTo>
                  <a:lnTo>
                    <a:pt x="164075" y="193135"/>
                  </a:lnTo>
                  <a:lnTo>
                    <a:pt x="134740" y="226618"/>
                  </a:lnTo>
                  <a:lnTo>
                    <a:pt x="107915" y="262172"/>
                  </a:lnTo>
                  <a:lnTo>
                    <a:pt x="83735" y="299663"/>
                  </a:lnTo>
                  <a:lnTo>
                    <a:pt x="62337" y="338956"/>
                  </a:lnTo>
                  <a:lnTo>
                    <a:pt x="43857" y="379917"/>
                  </a:lnTo>
                  <a:lnTo>
                    <a:pt x="28432" y="422411"/>
                  </a:lnTo>
                  <a:lnTo>
                    <a:pt x="16197" y="466304"/>
                  </a:lnTo>
                  <a:lnTo>
                    <a:pt x="7289" y="511460"/>
                  </a:lnTo>
                  <a:lnTo>
                    <a:pt x="1845" y="557746"/>
                  </a:lnTo>
                  <a:lnTo>
                    <a:pt x="0" y="605027"/>
                  </a:lnTo>
                  <a:lnTo>
                    <a:pt x="1845" y="652309"/>
                  </a:lnTo>
                  <a:lnTo>
                    <a:pt x="7289" y="698595"/>
                  </a:lnTo>
                  <a:lnTo>
                    <a:pt x="16197" y="743751"/>
                  </a:lnTo>
                  <a:lnTo>
                    <a:pt x="28432" y="787644"/>
                  </a:lnTo>
                  <a:lnTo>
                    <a:pt x="43857" y="830138"/>
                  </a:lnTo>
                  <a:lnTo>
                    <a:pt x="62337" y="871099"/>
                  </a:lnTo>
                  <a:lnTo>
                    <a:pt x="83735" y="910392"/>
                  </a:lnTo>
                  <a:lnTo>
                    <a:pt x="107915" y="947883"/>
                  </a:lnTo>
                  <a:lnTo>
                    <a:pt x="134740" y="983437"/>
                  </a:lnTo>
                  <a:lnTo>
                    <a:pt x="164075" y="1016920"/>
                  </a:lnTo>
                  <a:lnTo>
                    <a:pt x="195783" y="1048197"/>
                  </a:lnTo>
                  <a:lnTo>
                    <a:pt x="229728" y="1077134"/>
                  </a:lnTo>
                  <a:lnTo>
                    <a:pt x="265774" y="1103596"/>
                  </a:lnTo>
                  <a:lnTo>
                    <a:pt x="303784" y="1127449"/>
                  </a:lnTo>
                  <a:lnTo>
                    <a:pt x="343622" y="1148558"/>
                  </a:lnTo>
                  <a:lnTo>
                    <a:pt x="385151" y="1166788"/>
                  </a:lnTo>
                  <a:lnTo>
                    <a:pt x="428237" y="1182006"/>
                  </a:lnTo>
                  <a:lnTo>
                    <a:pt x="472742" y="1194076"/>
                  </a:lnTo>
                  <a:lnTo>
                    <a:pt x="518530" y="1202864"/>
                  </a:lnTo>
                  <a:lnTo>
                    <a:pt x="565464" y="1208235"/>
                  </a:lnTo>
                  <a:lnTo>
                    <a:pt x="613410" y="1210056"/>
                  </a:lnTo>
                  <a:lnTo>
                    <a:pt x="661355" y="1208235"/>
                  </a:lnTo>
                  <a:lnTo>
                    <a:pt x="708289" y="1202864"/>
                  </a:lnTo>
                  <a:lnTo>
                    <a:pt x="754077" y="1194076"/>
                  </a:lnTo>
                  <a:lnTo>
                    <a:pt x="798582" y="1182006"/>
                  </a:lnTo>
                  <a:lnTo>
                    <a:pt x="841668" y="1166788"/>
                  </a:lnTo>
                  <a:lnTo>
                    <a:pt x="883197" y="1148558"/>
                  </a:lnTo>
                  <a:lnTo>
                    <a:pt x="923035" y="1127449"/>
                  </a:lnTo>
                  <a:lnTo>
                    <a:pt x="961045" y="1103596"/>
                  </a:lnTo>
                  <a:lnTo>
                    <a:pt x="997091" y="1077134"/>
                  </a:lnTo>
                  <a:lnTo>
                    <a:pt x="1031036" y="1048197"/>
                  </a:lnTo>
                  <a:lnTo>
                    <a:pt x="1062744" y="1016920"/>
                  </a:lnTo>
                  <a:lnTo>
                    <a:pt x="1092079" y="983437"/>
                  </a:lnTo>
                  <a:lnTo>
                    <a:pt x="1118904" y="947883"/>
                  </a:lnTo>
                  <a:lnTo>
                    <a:pt x="1143084" y="910392"/>
                  </a:lnTo>
                  <a:lnTo>
                    <a:pt x="1164482" y="871099"/>
                  </a:lnTo>
                  <a:lnTo>
                    <a:pt x="1182962" y="830138"/>
                  </a:lnTo>
                  <a:lnTo>
                    <a:pt x="1198387" y="787644"/>
                  </a:lnTo>
                  <a:lnTo>
                    <a:pt x="1210622" y="743751"/>
                  </a:lnTo>
                  <a:lnTo>
                    <a:pt x="1219530" y="698595"/>
                  </a:lnTo>
                  <a:lnTo>
                    <a:pt x="1224974" y="652309"/>
                  </a:lnTo>
                  <a:lnTo>
                    <a:pt x="1226820" y="605027"/>
                  </a:lnTo>
                  <a:lnTo>
                    <a:pt x="1224974" y="557746"/>
                  </a:lnTo>
                  <a:lnTo>
                    <a:pt x="1219530" y="511460"/>
                  </a:lnTo>
                  <a:lnTo>
                    <a:pt x="1210622" y="466304"/>
                  </a:lnTo>
                  <a:lnTo>
                    <a:pt x="1198387" y="422411"/>
                  </a:lnTo>
                  <a:lnTo>
                    <a:pt x="1182962" y="379917"/>
                  </a:lnTo>
                  <a:lnTo>
                    <a:pt x="1164482" y="338956"/>
                  </a:lnTo>
                  <a:lnTo>
                    <a:pt x="1143084" y="299663"/>
                  </a:lnTo>
                  <a:lnTo>
                    <a:pt x="1118904" y="262172"/>
                  </a:lnTo>
                  <a:lnTo>
                    <a:pt x="1092079" y="226618"/>
                  </a:lnTo>
                  <a:lnTo>
                    <a:pt x="1062744" y="193135"/>
                  </a:lnTo>
                  <a:lnTo>
                    <a:pt x="1031036" y="161858"/>
                  </a:lnTo>
                  <a:lnTo>
                    <a:pt x="997091" y="132921"/>
                  </a:lnTo>
                  <a:lnTo>
                    <a:pt x="961045" y="106459"/>
                  </a:lnTo>
                  <a:lnTo>
                    <a:pt x="923036" y="82606"/>
                  </a:lnTo>
                  <a:lnTo>
                    <a:pt x="883197" y="61497"/>
                  </a:lnTo>
                  <a:lnTo>
                    <a:pt x="841668" y="43267"/>
                  </a:lnTo>
                  <a:lnTo>
                    <a:pt x="798582" y="28049"/>
                  </a:lnTo>
                  <a:lnTo>
                    <a:pt x="754077" y="15979"/>
                  </a:lnTo>
                  <a:lnTo>
                    <a:pt x="708289" y="7191"/>
                  </a:lnTo>
                  <a:lnTo>
                    <a:pt x="661355" y="1820"/>
                  </a:lnTo>
                  <a:lnTo>
                    <a:pt x="613410"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9" name="object 99"/>
            <p:cNvSpPr/>
            <p:nvPr/>
          </p:nvSpPr>
          <p:spPr>
            <a:xfrm>
              <a:off x="1033272" y="2764535"/>
              <a:ext cx="1226820" cy="1210310"/>
            </a:xfrm>
            <a:custGeom>
              <a:avLst/>
              <a:gdLst/>
              <a:ahLst/>
              <a:cxnLst/>
              <a:rect l="l" t="t" r="r" b="b"/>
              <a:pathLst>
                <a:path w="1226820" h="1210310">
                  <a:moveTo>
                    <a:pt x="0" y="605027"/>
                  </a:moveTo>
                  <a:lnTo>
                    <a:pt x="1845" y="557746"/>
                  </a:lnTo>
                  <a:lnTo>
                    <a:pt x="7289" y="511460"/>
                  </a:lnTo>
                  <a:lnTo>
                    <a:pt x="16197" y="466304"/>
                  </a:lnTo>
                  <a:lnTo>
                    <a:pt x="28432" y="422411"/>
                  </a:lnTo>
                  <a:lnTo>
                    <a:pt x="43857" y="379917"/>
                  </a:lnTo>
                  <a:lnTo>
                    <a:pt x="62337" y="338956"/>
                  </a:lnTo>
                  <a:lnTo>
                    <a:pt x="83735" y="299663"/>
                  </a:lnTo>
                  <a:lnTo>
                    <a:pt x="107915" y="262172"/>
                  </a:lnTo>
                  <a:lnTo>
                    <a:pt x="134740" y="226618"/>
                  </a:lnTo>
                  <a:lnTo>
                    <a:pt x="164075" y="193135"/>
                  </a:lnTo>
                  <a:lnTo>
                    <a:pt x="195783" y="161858"/>
                  </a:lnTo>
                  <a:lnTo>
                    <a:pt x="229728" y="132921"/>
                  </a:lnTo>
                  <a:lnTo>
                    <a:pt x="265774" y="106459"/>
                  </a:lnTo>
                  <a:lnTo>
                    <a:pt x="303783" y="82606"/>
                  </a:lnTo>
                  <a:lnTo>
                    <a:pt x="343622" y="61497"/>
                  </a:lnTo>
                  <a:lnTo>
                    <a:pt x="385151" y="43267"/>
                  </a:lnTo>
                  <a:lnTo>
                    <a:pt x="428237" y="28049"/>
                  </a:lnTo>
                  <a:lnTo>
                    <a:pt x="472742" y="15979"/>
                  </a:lnTo>
                  <a:lnTo>
                    <a:pt x="518530" y="7191"/>
                  </a:lnTo>
                  <a:lnTo>
                    <a:pt x="565464" y="1820"/>
                  </a:lnTo>
                  <a:lnTo>
                    <a:pt x="613410" y="0"/>
                  </a:lnTo>
                  <a:lnTo>
                    <a:pt x="661355" y="1820"/>
                  </a:lnTo>
                  <a:lnTo>
                    <a:pt x="708289" y="7191"/>
                  </a:lnTo>
                  <a:lnTo>
                    <a:pt x="754077" y="15979"/>
                  </a:lnTo>
                  <a:lnTo>
                    <a:pt x="798582" y="28049"/>
                  </a:lnTo>
                  <a:lnTo>
                    <a:pt x="841668" y="43267"/>
                  </a:lnTo>
                  <a:lnTo>
                    <a:pt x="883197" y="61497"/>
                  </a:lnTo>
                  <a:lnTo>
                    <a:pt x="923036" y="82606"/>
                  </a:lnTo>
                  <a:lnTo>
                    <a:pt x="961045" y="106459"/>
                  </a:lnTo>
                  <a:lnTo>
                    <a:pt x="997091" y="132921"/>
                  </a:lnTo>
                  <a:lnTo>
                    <a:pt x="1031036" y="161858"/>
                  </a:lnTo>
                  <a:lnTo>
                    <a:pt x="1062744" y="193135"/>
                  </a:lnTo>
                  <a:lnTo>
                    <a:pt x="1092079" y="226618"/>
                  </a:lnTo>
                  <a:lnTo>
                    <a:pt x="1118904" y="262172"/>
                  </a:lnTo>
                  <a:lnTo>
                    <a:pt x="1143084" y="299663"/>
                  </a:lnTo>
                  <a:lnTo>
                    <a:pt x="1164482" y="338956"/>
                  </a:lnTo>
                  <a:lnTo>
                    <a:pt x="1182962" y="379917"/>
                  </a:lnTo>
                  <a:lnTo>
                    <a:pt x="1198387" y="422411"/>
                  </a:lnTo>
                  <a:lnTo>
                    <a:pt x="1210622" y="466304"/>
                  </a:lnTo>
                  <a:lnTo>
                    <a:pt x="1219530" y="511460"/>
                  </a:lnTo>
                  <a:lnTo>
                    <a:pt x="1224974" y="557746"/>
                  </a:lnTo>
                  <a:lnTo>
                    <a:pt x="1226820" y="605027"/>
                  </a:lnTo>
                  <a:lnTo>
                    <a:pt x="1224974" y="652309"/>
                  </a:lnTo>
                  <a:lnTo>
                    <a:pt x="1219530" y="698595"/>
                  </a:lnTo>
                  <a:lnTo>
                    <a:pt x="1210622" y="743751"/>
                  </a:lnTo>
                  <a:lnTo>
                    <a:pt x="1198387" y="787644"/>
                  </a:lnTo>
                  <a:lnTo>
                    <a:pt x="1182962" y="830138"/>
                  </a:lnTo>
                  <a:lnTo>
                    <a:pt x="1164482" y="871099"/>
                  </a:lnTo>
                  <a:lnTo>
                    <a:pt x="1143084" y="910392"/>
                  </a:lnTo>
                  <a:lnTo>
                    <a:pt x="1118904" y="947883"/>
                  </a:lnTo>
                  <a:lnTo>
                    <a:pt x="1092079" y="983437"/>
                  </a:lnTo>
                  <a:lnTo>
                    <a:pt x="1062744" y="1016920"/>
                  </a:lnTo>
                  <a:lnTo>
                    <a:pt x="1031036" y="1048197"/>
                  </a:lnTo>
                  <a:lnTo>
                    <a:pt x="997091" y="1077134"/>
                  </a:lnTo>
                  <a:lnTo>
                    <a:pt x="961045" y="1103596"/>
                  </a:lnTo>
                  <a:lnTo>
                    <a:pt x="923035" y="1127449"/>
                  </a:lnTo>
                  <a:lnTo>
                    <a:pt x="883197" y="1148558"/>
                  </a:lnTo>
                  <a:lnTo>
                    <a:pt x="841668" y="1166788"/>
                  </a:lnTo>
                  <a:lnTo>
                    <a:pt x="798582" y="1182006"/>
                  </a:lnTo>
                  <a:lnTo>
                    <a:pt x="754077" y="1194076"/>
                  </a:lnTo>
                  <a:lnTo>
                    <a:pt x="708289" y="1202864"/>
                  </a:lnTo>
                  <a:lnTo>
                    <a:pt x="661355" y="1208235"/>
                  </a:lnTo>
                  <a:lnTo>
                    <a:pt x="613410" y="1210056"/>
                  </a:lnTo>
                  <a:lnTo>
                    <a:pt x="565464" y="1208235"/>
                  </a:lnTo>
                  <a:lnTo>
                    <a:pt x="518530" y="1202864"/>
                  </a:lnTo>
                  <a:lnTo>
                    <a:pt x="472742" y="1194076"/>
                  </a:lnTo>
                  <a:lnTo>
                    <a:pt x="428237" y="1182006"/>
                  </a:lnTo>
                  <a:lnTo>
                    <a:pt x="385151" y="1166788"/>
                  </a:lnTo>
                  <a:lnTo>
                    <a:pt x="343622" y="1148558"/>
                  </a:lnTo>
                  <a:lnTo>
                    <a:pt x="303784" y="1127449"/>
                  </a:lnTo>
                  <a:lnTo>
                    <a:pt x="265774" y="1103596"/>
                  </a:lnTo>
                  <a:lnTo>
                    <a:pt x="229728" y="1077134"/>
                  </a:lnTo>
                  <a:lnTo>
                    <a:pt x="195783" y="1048197"/>
                  </a:lnTo>
                  <a:lnTo>
                    <a:pt x="164075" y="1016920"/>
                  </a:lnTo>
                  <a:lnTo>
                    <a:pt x="134740" y="983437"/>
                  </a:lnTo>
                  <a:lnTo>
                    <a:pt x="107915" y="947883"/>
                  </a:lnTo>
                  <a:lnTo>
                    <a:pt x="83735" y="910392"/>
                  </a:lnTo>
                  <a:lnTo>
                    <a:pt x="62337" y="871099"/>
                  </a:lnTo>
                  <a:lnTo>
                    <a:pt x="43857" y="830138"/>
                  </a:lnTo>
                  <a:lnTo>
                    <a:pt x="28432" y="787644"/>
                  </a:lnTo>
                  <a:lnTo>
                    <a:pt x="16197" y="743751"/>
                  </a:lnTo>
                  <a:lnTo>
                    <a:pt x="7289" y="698595"/>
                  </a:lnTo>
                  <a:lnTo>
                    <a:pt x="1845" y="652309"/>
                  </a:lnTo>
                  <a:lnTo>
                    <a:pt x="0" y="605027"/>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0" name="object 100"/>
          <p:cNvSpPr txBox="1"/>
          <p:nvPr/>
        </p:nvSpPr>
        <p:spPr>
          <a:xfrm>
            <a:off x="1357630" y="3067939"/>
            <a:ext cx="57658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a:t>
            </a:r>
            <a:r>
              <a:rPr kumimoji="0" sz="1800" b="0" i="0" u="none" strike="noStrike" kern="1200" cap="none" spc="-15" normalizeH="0" baseline="0" noProof="0" dirty="0">
                <a:ln>
                  <a:noFill/>
                </a:ln>
                <a:solidFill>
                  <a:srgbClr val="FFFFFF"/>
                </a:solidFill>
                <a:effectLst/>
                <a:uLnTx/>
                <a:uFillTx/>
                <a:latin typeface="Carlito"/>
                <a:ea typeface="+mn-ea"/>
                <a:cs typeface="Carlito"/>
              </a:rPr>
              <a:t>f</a:t>
            </a:r>
            <a:r>
              <a:rPr kumimoji="0" sz="1800" b="0" i="0" u="none" strike="noStrike" kern="1200" cap="none" spc="-5" normalizeH="0" baseline="0" noProof="0" dirty="0">
                <a:ln>
                  <a:noFill/>
                </a:ln>
                <a:solidFill>
                  <a:srgbClr val="FFFFFF"/>
                </a:solidFill>
                <a:effectLst/>
                <a:uLnTx/>
                <a:uFillTx/>
                <a:latin typeface="Carlito"/>
                <a:ea typeface="+mn-ea"/>
                <a:cs typeface="Carlito"/>
              </a:rPr>
              <a:t>fi</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2" name="object 102"/>
          <p:cNvGrpSpPr/>
          <p:nvPr/>
        </p:nvGrpSpPr>
        <p:grpSpPr>
          <a:xfrm>
            <a:off x="4843017" y="2771901"/>
            <a:ext cx="1239520" cy="1221740"/>
            <a:chOff x="4843017" y="2771901"/>
            <a:chExt cx="1239520" cy="1221740"/>
          </a:xfrm>
        </p:grpSpPr>
        <p:sp>
          <p:nvSpPr>
            <p:cNvPr id="103" name="object 103"/>
            <p:cNvSpPr/>
            <p:nvPr/>
          </p:nvSpPr>
          <p:spPr>
            <a:xfrm>
              <a:off x="4849367" y="2778251"/>
              <a:ext cx="1226820" cy="1209040"/>
            </a:xfrm>
            <a:custGeom>
              <a:avLst/>
              <a:gdLst/>
              <a:ahLst/>
              <a:cxnLst/>
              <a:rect l="l" t="t" r="r" b="b"/>
              <a:pathLst>
                <a:path w="1226820" h="1209039">
                  <a:moveTo>
                    <a:pt x="613410" y="0"/>
                  </a:moveTo>
                  <a:lnTo>
                    <a:pt x="565464" y="1817"/>
                  </a:lnTo>
                  <a:lnTo>
                    <a:pt x="518530" y="7181"/>
                  </a:lnTo>
                  <a:lnTo>
                    <a:pt x="472742" y="15957"/>
                  </a:lnTo>
                  <a:lnTo>
                    <a:pt x="428237" y="28010"/>
                  </a:lnTo>
                  <a:lnTo>
                    <a:pt x="385151" y="43207"/>
                  </a:lnTo>
                  <a:lnTo>
                    <a:pt x="343622" y="61413"/>
                  </a:lnTo>
                  <a:lnTo>
                    <a:pt x="303784" y="82493"/>
                  </a:lnTo>
                  <a:lnTo>
                    <a:pt x="265774" y="106314"/>
                  </a:lnTo>
                  <a:lnTo>
                    <a:pt x="229728" y="132741"/>
                  </a:lnTo>
                  <a:lnTo>
                    <a:pt x="195783" y="161640"/>
                  </a:lnTo>
                  <a:lnTo>
                    <a:pt x="164075" y="192876"/>
                  </a:lnTo>
                  <a:lnTo>
                    <a:pt x="134740" y="226316"/>
                  </a:lnTo>
                  <a:lnTo>
                    <a:pt x="107915" y="261824"/>
                  </a:lnTo>
                  <a:lnTo>
                    <a:pt x="83735" y="299268"/>
                  </a:lnTo>
                  <a:lnTo>
                    <a:pt x="62337" y="338512"/>
                  </a:lnTo>
                  <a:lnTo>
                    <a:pt x="43857" y="379422"/>
                  </a:lnTo>
                  <a:lnTo>
                    <a:pt x="28432" y="421864"/>
                  </a:lnTo>
                  <a:lnTo>
                    <a:pt x="16197" y="465704"/>
                  </a:lnTo>
                  <a:lnTo>
                    <a:pt x="7289" y="510807"/>
                  </a:lnTo>
                  <a:lnTo>
                    <a:pt x="1845" y="557039"/>
                  </a:lnTo>
                  <a:lnTo>
                    <a:pt x="0" y="604265"/>
                  </a:lnTo>
                  <a:lnTo>
                    <a:pt x="1845" y="651492"/>
                  </a:lnTo>
                  <a:lnTo>
                    <a:pt x="7289" y="697724"/>
                  </a:lnTo>
                  <a:lnTo>
                    <a:pt x="16197" y="742827"/>
                  </a:lnTo>
                  <a:lnTo>
                    <a:pt x="28432" y="786667"/>
                  </a:lnTo>
                  <a:lnTo>
                    <a:pt x="43857" y="829109"/>
                  </a:lnTo>
                  <a:lnTo>
                    <a:pt x="62337" y="870019"/>
                  </a:lnTo>
                  <a:lnTo>
                    <a:pt x="83735" y="909263"/>
                  </a:lnTo>
                  <a:lnTo>
                    <a:pt x="107915" y="946707"/>
                  </a:lnTo>
                  <a:lnTo>
                    <a:pt x="134740" y="982215"/>
                  </a:lnTo>
                  <a:lnTo>
                    <a:pt x="164075" y="1015655"/>
                  </a:lnTo>
                  <a:lnTo>
                    <a:pt x="195783" y="1046891"/>
                  </a:lnTo>
                  <a:lnTo>
                    <a:pt x="229728" y="1075790"/>
                  </a:lnTo>
                  <a:lnTo>
                    <a:pt x="265774" y="1102217"/>
                  </a:lnTo>
                  <a:lnTo>
                    <a:pt x="303784" y="1126038"/>
                  </a:lnTo>
                  <a:lnTo>
                    <a:pt x="343622" y="1147118"/>
                  </a:lnTo>
                  <a:lnTo>
                    <a:pt x="385151" y="1165324"/>
                  </a:lnTo>
                  <a:lnTo>
                    <a:pt x="428237" y="1180521"/>
                  </a:lnTo>
                  <a:lnTo>
                    <a:pt x="472742" y="1192574"/>
                  </a:lnTo>
                  <a:lnTo>
                    <a:pt x="518530" y="1201350"/>
                  </a:lnTo>
                  <a:lnTo>
                    <a:pt x="565464" y="1206714"/>
                  </a:lnTo>
                  <a:lnTo>
                    <a:pt x="613410" y="1208532"/>
                  </a:lnTo>
                  <a:lnTo>
                    <a:pt x="661355" y="1206714"/>
                  </a:lnTo>
                  <a:lnTo>
                    <a:pt x="708289" y="1201350"/>
                  </a:lnTo>
                  <a:lnTo>
                    <a:pt x="754077" y="1192574"/>
                  </a:lnTo>
                  <a:lnTo>
                    <a:pt x="798582" y="1180521"/>
                  </a:lnTo>
                  <a:lnTo>
                    <a:pt x="841668" y="1165324"/>
                  </a:lnTo>
                  <a:lnTo>
                    <a:pt x="883197" y="1147118"/>
                  </a:lnTo>
                  <a:lnTo>
                    <a:pt x="923036" y="1126038"/>
                  </a:lnTo>
                  <a:lnTo>
                    <a:pt x="961045" y="1102217"/>
                  </a:lnTo>
                  <a:lnTo>
                    <a:pt x="997091" y="1075790"/>
                  </a:lnTo>
                  <a:lnTo>
                    <a:pt x="1031036" y="1046891"/>
                  </a:lnTo>
                  <a:lnTo>
                    <a:pt x="1062744" y="1015655"/>
                  </a:lnTo>
                  <a:lnTo>
                    <a:pt x="1092079" y="982215"/>
                  </a:lnTo>
                  <a:lnTo>
                    <a:pt x="1118904" y="946707"/>
                  </a:lnTo>
                  <a:lnTo>
                    <a:pt x="1143084" y="909263"/>
                  </a:lnTo>
                  <a:lnTo>
                    <a:pt x="1164482" y="870019"/>
                  </a:lnTo>
                  <a:lnTo>
                    <a:pt x="1182962" y="829109"/>
                  </a:lnTo>
                  <a:lnTo>
                    <a:pt x="1198387" y="786667"/>
                  </a:lnTo>
                  <a:lnTo>
                    <a:pt x="1210622" y="742827"/>
                  </a:lnTo>
                  <a:lnTo>
                    <a:pt x="1219530" y="697724"/>
                  </a:lnTo>
                  <a:lnTo>
                    <a:pt x="1224974" y="651492"/>
                  </a:lnTo>
                  <a:lnTo>
                    <a:pt x="1226820" y="604265"/>
                  </a:lnTo>
                  <a:lnTo>
                    <a:pt x="1224974" y="557039"/>
                  </a:lnTo>
                  <a:lnTo>
                    <a:pt x="1219530" y="510807"/>
                  </a:lnTo>
                  <a:lnTo>
                    <a:pt x="1210622" y="465704"/>
                  </a:lnTo>
                  <a:lnTo>
                    <a:pt x="1198387" y="421864"/>
                  </a:lnTo>
                  <a:lnTo>
                    <a:pt x="1182962" y="379422"/>
                  </a:lnTo>
                  <a:lnTo>
                    <a:pt x="1164482" y="338512"/>
                  </a:lnTo>
                  <a:lnTo>
                    <a:pt x="1143084" y="299268"/>
                  </a:lnTo>
                  <a:lnTo>
                    <a:pt x="1118904" y="261824"/>
                  </a:lnTo>
                  <a:lnTo>
                    <a:pt x="1092079" y="226316"/>
                  </a:lnTo>
                  <a:lnTo>
                    <a:pt x="1062744" y="192876"/>
                  </a:lnTo>
                  <a:lnTo>
                    <a:pt x="1031036" y="161640"/>
                  </a:lnTo>
                  <a:lnTo>
                    <a:pt x="997091" y="132741"/>
                  </a:lnTo>
                  <a:lnTo>
                    <a:pt x="961045" y="106314"/>
                  </a:lnTo>
                  <a:lnTo>
                    <a:pt x="923036" y="82493"/>
                  </a:lnTo>
                  <a:lnTo>
                    <a:pt x="883197" y="61413"/>
                  </a:lnTo>
                  <a:lnTo>
                    <a:pt x="841668" y="43207"/>
                  </a:lnTo>
                  <a:lnTo>
                    <a:pt x="798582" y="28010"/>
                  </a:lnTo>
                  <a:lnTo>
                    <a:pt x="754077" y="15957"/>
                  </a:lnTo>
                  <a:lnTo>
                    <a:pt x="708289" y="7181"/>
                  </a:lnTo>
                  <a:lnTo>
                    <a:pt x="661355" y="1817"/>
                  </a:lnTo>
                  <a:lnTo>
                    <a:pt x="613410"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4" name="object 104"/>
            <p:cNvSpPr/>
            <p:nvPr/>
          </p:nvSpPr>
          <p:spPr>
            <a:xfrm>
              <a:off x="4849367" y="2778251"/>
              <a:ext cx="1226820" cy="1209040"/>
            </a:xfrm>
            <a:custGeom>
              <a:avLst/>
              <a:gdLst/>
              <a:ahLst/>
              <a:cxnLst/>
              <a:rect l="l" t="t" r="r" b="b"/>
              <a:pathLst>
                <a:path w="1226820" h="1209039">
                  <a:moveTo>
                    <a:pt x="0" y="604265"/>
                  </a:moveTo>
                  <a:lnTo>
                    <a:pt x="1845" y="557039"/>
                  </a:lnTo>
                  <a:lnTo>
                    <a:pt x="7289" y="510807"/>
                  </a:lnTo>
                  <a:lnTo>
                    <a:pt x="16197" y="465704"/>
                  </a:lnTo>
                  <a:lnTo>
                    <a:pt x="28432" y="421864"/>
                  </a:lnTo>
                  <a:lnTo>
                    <a:pt x="43857" y="379422"/>
                  </a:lnTo>
                  <a:lnTo>
                    <a:pt x="62337" y="338512"/>
                  </a:lnTo>
                  <a:lnTo>
                    <a:pt x="83735" y="299268"/>
                  </a:lnTo>
                  <a:lnTo>
                    <a:pt x="107915" y="261824"/>
                  </a:lnTo>
                  <a:lnTo>
                    <a:pt x="134740" y="226316"/>
                  </a:lnTo>
                  <a:lnTo>
                    <a:pt x="164075" y="192876"/>
                  </a:lnTo>
                  <a:lnTo>
                    <a:pt x="195783" y="161640"/>
                  </a:lnTo>
                  <a:lnTo>
                    <a:pt x="229728" y="132741"/>
                  </a:lnTo>
                  <a:lnTo>
                    <a:pt x="265774" y="106314"/>
                  </a:lnTo>
                  <a:lnTo>
                    <a:pt x="303784" y="82493"/>
                  </a:lnTo>
                  <a:lnTo>
                    <a:pt x="343622" y="61413"/>
                  </a:lnTo>
                  <a:lnTo>
                    <a:pt x="385151" y="43207"/>
                  </a:lnTo>
                  <a:lnTo>
                    <a:pt x="428237" y="28010"/>
                  </a:lnTo>
                  <a:lnTo>
                    <a:pt x="472742" y="15957"/>
                  </a:lnTo>
                  <a:lnTo>
                    <a:pt x="518530" y="7181"/>
                  </a:lnTo>
                  <a:lnTo>
                    <a:pt x="565464" y="1817"/>
                  </a:lnTo>
                  <a:lnTo>
                    <a:pt x="613410" y="0"/>
                  </a:lnTo>
                  <a:lnTo>
                    <a:pt x="661355" y="1817"/>
                  </a:lnTo>
                  <a:lnTo>
                    <a:pt x="708289" y="7181"/>
                  </a:lnTo>
                  <a:lnTo>
                    <a:pt x="754077" y="15957"/>
                  </a:lnTo>
                  <a:lnTo>
                    <a:pt x="798582" y="28010"/>
                  </a:lnTo>
                  <a:lnTo>
                    <a:pt x="841668" y="43207"/>
                  </a:lnTo>
                  <a:lnTo>
                    <a:pt x="883197" y="61413"/>
                  </a:lnTo>
                  <a:lnTo>
                    <a:pt x="923036" y="82493"/>
                  </a:lnTo>
                  <a:lnTo>
                    <a:pt x="961045" y="106314"/>
                  </a:lnTo>
                  <a:lnTo>
                    <a:pt x="997091" y="132741"/>
                  </a:lnTo>
                  <a:lnTo>
                    <a:pt x="1031036" y="161640"/>
                  </a:lnTo>
                  <a:lnTo>
                    <a:pt x="1062744" y="192876"/>
                  </a:lnTo>
                  <a:lnTo>
                    <a:pt x="1092079" y="226316"/>
                  </a:lnTo>
                  <a:lnTo>
                    <a:pt x="1118904" y="261824"/>
                  </a:lnTo>
                  <a:lnTo>
                    <a:pt x="1143084" y="299268"/>
                  </a:lnTo>
                  <a:lnTo>
                    <a:pt x="1164482" y="338512"/>
                  </a:lnTo>
                  <a:lnTo>
                    <a:pt x="1182962" y="379422"/>
                  </a:lnTo>
                  <a:lnTo>
                    <a:pt x="1198387" y="421864"/>
                  </a:lnTo>
                  <a:lnTo>
                    <a:pt x="1210622" y="465704"/>
                  </a:lnTo>
                  <a:lnTo>
                    <a:pt x="1219530" y="510807"/>
                  </a:lnTo>
                  <a:lnTo>
                    <a:pt x="1224974" y="557039"/>
                  </a:lnTo>
                  <a:lnTo>
                    <a:pt x="1226820" y="604265"/>
                  </a:lnTo>
                  <a:lnTo>
                    <a:pt x="1224974" y="651492"/>
                  </a:lnTo>
                  <a:lnTo>
                    <a:pt x="1219530" y="697724"/>
                  </a:lnTo>
                  <a:lnTo>
                    <a:pt x="1210622" y="742827"/>
                  </a:lnTo>
                  <a:lnTo>
                    <a:pt x="1198387" y="786667"/>
                  </a:lnTo>
                  <a:lnTo>
                    <a:pt x="1182962" y="829109"/>
                  </a:lnTo>
                  <a:lnTo>
                    <a:pt x="1164482" y="870019"/>
                  </a:lnTo>
                  <a:lnTo>
                    <a:pt x="1143084" y="909263"/>
                  </a:lnTo>
                  <a:lnTo>
                    <a:pt x="1118904" y="946707"/>
                  </a:lnTo>
                  <a:lnTo>
                    <a:pt x="1092079" y="982215"/>
                  </a:lnTo>
                  <a:lnTo>
                    <a:pt x="1062744" y="1015655"/>
                  </a:lnTo>
                  <a:lnTo>
                    <a:pt x="1031036" y="1046891"/>
                  </a:lnTo>
                  <a:lnTo>
                    <a:pt x="997091" y="1075790"/>
                  </a:lnTo>
                  <a:lnTo>
                    <a:pt x="961045" y="1102217"/>
                  </a:lnTo>
                  <a:lnTo>
                    <a:pt x="923036" y="1126038"/>
                  </a:lnTo>
                  <a:lnTo>
                    <a:pt x="883197" y="1147118"/>
                  </a:lnTo>
                  <a:lnTo>
                    <a:pt x="841668" y="1165324"/>
                  </a:lnTo>
                  <a:lnTo>
                    <a:pt x="798582" y="1180521"/>
                  </a:lnTo>
                  <a:lnTo>
                    <a:pt x="754077" y="1192574"/>
                  </a:lnTo>
                  <a:lnTo>
                    <a:pt x="708289" y="1201350"/>
                  </a:lnTo>
                  <a:lnTo>
                    <a:pt x="661355" y="1206714"/>
                  </a:lnTo>
                  <a:lnTo>
                    <a:pt x="613410" y="1208532"/>
                  </a:lnTo>
                  <a:lnTo>
                    <a:pt x="565464" y="1206714"/>
                  </a:lnTo>
                  <a:lnTo>
                    <a:pt x="518530" y="1201350"/>
                  </a:lnTo>
                  <a:lnTo>
                    <a:pt x="472742" y="1192574"/>
                  </a:lnTo>
                  <a:lnTo>
                    <a:pt x="428237" y="1180521"/>
                  </a:lnTo>
                  <a:lnTo>
                    <a:pt x="385151" y="1165324"/>
                  </a:lnTo>
                  <a:lnTo>
                    <a:pt x="343622" y="1147118"/>
                  </a:lnTo>
                  <a:lnTo>
                    <a:pt x="303784" y="1126038"/>
                  </a:lnTo>
                  <a:lnTo>
                    <a:pt x="265774" y="1102217"/>
                  </a:lnTo>
                  <a:lnTo>
                    <a:pt x="229728" y="1075790"/>
                  </a:lnTo>
                  <a:lnTo>
                    <a:pt x="195783" y="1046891"/>
                  </a:lnTo>
                  <a:lnTo>
                    <a:pt x="164075" y="1015655"/>
                  </a:lnTo>
                  <a:lnTo>
                    <a:pt x="134740" y="982215"/>
                  </a:lnTo>
                  <a:lnTo>
                    <a:pt x="107915" y="946707"/>
                  </a:lnTo>
                  <a:lnTo>
                    <a:pt x="83735" y="909263"/>
                  </a:lnTo>
                  <a:lnTo>
                    <a:pt x="62337" y="870019"/>
                  </a:lnTo>
                  <a:lnTo>
                    <a:pt x="43857" y="829109"/>
                  </a:lnTo>
                  <a:lnTo>
                    <a:pt x="28432" y="786667"/>
                  </a:lnTo>
                  <a:lnTo>
                    <a:pt x="16197" y="742827"/>
                  </a:lnTo>
                  <a:lnTo>
                    <a:pt x="7289" y="697724"/>
                  </a:lnTo>
                  <a:lnTo>
                    <a:pt x="1845" y="651492"/>
                  </a:lnTo>
                  <a:lnTo>
                    <a:pt x="0" y="604265"/>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5" name="object 105"/>
          <p:cNvSpPr txBox="1"/>
          <p:nvPr/>
        </p:nvSpPr>
        <p:spPr>
          <a:xfrm>
            <a:off x="5139816" y="3178302"/>
            <a:ext cx="659765" cy="208279"/>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grpSp>
        <p:nvGrpSpPr>
          <p:cNvPr id="107" name="object 107"/>
          <p:cNvGrpSpPr/>
          <p:nvPr/>
        </p:nvGrpSpPr>
        <p:grpSpPr>
          <a:xfrm>
            <a:off x="2686557" y="2790189"/>
            <a:ext cx="1238250" cy="1223010"/>
            <a:chOff x="2686557" y="2790189"/>
            <a:chExt cx="1238250" cy="1223010"/>
          </a:xfrm>
        </p:grpSpPr>
        <p:sp>
          <p:nvSpPr>
            <p:cNvPr id="108" name="object 108"/>
            <p:cNvSpPr/>
            <p:nvPr/>
          </p:nvSpPr>
          <p:spPr>
            <a:xfrm>
              <a:off x="2692907" y="2796539"/>
              <a:ext cx="1225550" cy="1210310"/>
            </a:xfrm>
            <a:custGeom>
              <a:avLst/>
              <a:gdLst/>
              <a:ahLst/>
              <a:cxnLst/>
              <a:rect l="l" t="t" r="r" b="b"/>
              <a:pathLst>
                <a:path w="1225550" h="1210310">
                  <a:moveTo>
                    <a:pt x="612647" y="0"/>
                  </a:moveTo>
                  <a:lnTo>
                    <a:pt x="564773" y="1820"/>
                  </a:lnTo>
                  <a:lnTo>
                    <a:pt x="517906" y="7191"/>
                  </a:lnTo>
                  <a:lnTo>
                    <a:pt x="472182" y="15979"/>
                  </a:lnTo>
                  <a:lnTo>
                    <a:pt x="427737" y="28049"/>
                  </a:lnTo>
                  <a:lnTo>
                    <a:pt x="384709" y="43267"/>
                  </a:lnTo>
                  <a:lnTo>
                    <a:pt x="343233" y="61497"/>
                  </a:lnTo>
                  <a:lnTo>
                    <a:pt x="303445" y="82606"/>
                  </a:lnTo>
                  <a:lnTo>
                    <a:pt x="265482" y="106459"/>
                  </a:lnTo>
                  <a:lnTo>
                    <a:pt x="229479" y="132921"/>
                  </a:lnTo>
                  <a:lnTo>
                    <a:pt x="195574" y="161858"/>
                  </a:lnTo>
                  <a:lnTo>
                    <a:pt x="163902" y="193135"/>
                  </a:lnTo>
                  <a:lnTo>
                    <a:pt x="134600" y="226618"/>
                  </a:lnTo>
                  <a:lnTo>
                    <a:pt x="107804" y="262172"/>
                  </a:lnTo>
                  <a:lnTo>
                    <a:pt x="83650" y="299663"/>
                  </a:lnTo>
                  <a:lnTo>
                    <a:pt x="62275" y="338956"/>
                  </a:lnTo>
                  <a:lnTo>
                    <a:pt x="43814" y="379917"/>
                  </a:lnTo>
                  <a:lnTo>
                    <a:pt x="28404" y="422411"/>
                  </a:lnTo>
                  <a:lnTo>
                    <a:pt x="16181" y="466304"/>
                  </a:lnTo>
                  <a:lnTo>
                    <a:pt x="7282" y="511460"/>
                  </a:lnTo>
                  <a:lnTo>
                    <a:pt x="1843" y="557746"/>
                  </a:lnTo>
                  <a:lnTo>
                    <a:pt x="0" y="605027"/>
                  </a:lnTo>
                  <a:lnTo>
                    <a:pt x="1843" y="652309"/>
                  </a:lnTo>
                  <a:lnTo>
                    <a:pt x="7282" y="698595"/>
                  </a:lnTo>
                  <a:lnTo>
                    <a:pt x="16181" y="743751"/>
                  </a:lnTo>
                  <a:lnTo>
                    <a:pt x="28404" y="787644"/>
                  </a:lnTo>
                  <a:lnTo>
                    <a:pt x="43814" y="830138"/>
                  </a:lnTo>
                  <a:lnTo>
                    <a:pt x="62275" y="871099"/>
                  </a:lnTo>
                  <a:lnTo>
                    <a:pt x="83650" y="910392"/>
                  </a:lnTo>
                  <a:lnTo>
                    <a:pt x="107804" y="947883"/>
                  </a:lnTo>
                  <a:lnTo>
                    <a:pt x="134600" y="983437"/>
                  </a:lnTo>
                  <a:lnTo>
                    <a:pt x="163902" y="1016920"/>
                  </a:lnTo>
                  <a:lnTo>
                    <a:pt x="195574" y="1048197"/>
                  </a:lnTo>
                  <a:lnTo>
                    <a:pt x="229479" y="1077134"/>
                  </a:lnTo>
                  <a:lnTo>
                    <a:pt x="265482" y="1103596"/>
                  </a:lnTo>
                  <a:lnTo>
                    <a:pt x="303445" y="1127449"/>
                  </a:lnTo>
                  <a:lnTo>
                    <a:pt x="343233" y="1148558"/>
                  </a:lnTo>
                  <a:lnTo>
                    <a:pt x="384709" y="1166788"/>
                  </a:lnTo>
                  <a:lnTo>
                    <a:pt x="427737" y="1182006"/>
                  </a:lnTo>
                  <a:lnTo>
                    <a:pt x="472182" y="1194076"/>
                  </a:lnTo>
                  <a:lnTo>
                    <a:pt x="517906" y="1202864"/>
                  </a:lnTo>
                  <a:lnTo>
                    <a:pt x="564773" y="1208235"/>
                  </a:lnTo>
                  <a:lnTo>
                    <a:pt x="612647" y="1210056"/>
                  </a:lnTo>
                  <a:lnTo>
                    <a:pt x="660522" y="1208235"/>
                  </a:lnTo>
                  <a:lnTo>
                    <a:pt x="707389" y="1202864"/>
                  </a:lnTo>
                  <a:lnTo>
                    <a:pt x="753113" y="1194076"/>
                  </a:lnTo>
                  <a:lnTo>
                    <a:pt x="797558" y="1182006"/>
                  </a:lnTo>
                  <a:lnTo>
                    <a:pt x="840586" y="1166788"/>
                  </a:lnTo>
                  <a:lnTo>
                    <a:pt x="882062" y="1148558"/>
                  </a:lnTo>
                  <a:lnTo>
                    <a:pt x="921850" y="1127449"/>
                  </a:lnTo>
                  <a:lnTo>
                    <a:pt x="959813" y="1103596"/>
                  </a:lnTo>
                  <a:lnTo>
                    <a:pt x="995816" y="1077134"/>
                  </a:lnTo>
                  <a:lnTo>
                    <a:pt x="1029721" y="1048197"/>
                  </a:lnTo>
                  <a:lnTo>
                    <a:pt x="1061393" y="1016920"/>
                  </a:lnTo>
                  <a:lnTo>
                    <a:pt x="1090695" y="983437"/>
                  </a:lnTo>
                  <a:lnTo>
                    <a:pt x="1117491" y="947883"/>
                  </a:lnTo>
                  <a:lnTo>
                    <a:pt x="1141645" y="910392"/>
                  </a:lnTo>
                  <a:lnTo>
                    <a:pt x="1163020" y="871099"/>
                  </a:lnTo>
                  <a:lnTo>
                    <a:pt x="1181481" y="830138"/>
                  </a:lnTo>
                  <a:lnTo>
                    <a:pt x="1196891" y="787644"/>
                  </a:lnTo>
                  <a:lnTo>
                    <a:pt x="1209114" y="743751"/>
                  </a:lnTo>
                  <a:lnTo>
                    <a:pt x="1218013" y="698595"/>
                  </a:lnTo>
                  <a:lnTo>
                    <a:pt x="1223452" y="652309"/>
                  </a:lnTo>
                  <a:lnTo>
                    <a:pt x="1225295" y="605027"/>
                  </a:lnTo>
                  <a:lnTo>
                    <a:pt x="1223452" y="557746"/>
                  </a:lnTo>
                  <a:lnTo>
                    <a:pt x="1218013" y="511460"/>
                  </a:lnTo>
                  <a:lnTo>
                    <a:pt x="1209114" y="466304"/>
                  </a:lnTo>
                  <a:lnTo>
                    <a:pt x="1196891" y="422411"/>
                  </a:lnTo>
                  <a:lnTo>
                    <a:pt x="1181481" y="379917"/>
                  </a:lnTo>
                  <a:lnTo>
                    <a:pt x="1163020" y="338956"/>
                  </a:lnTo>
                  <a:lnTo>
                    <a:pt x="1141645" y="299663"/>
                  </a:lnTo>
                  <a:lnTo>
                    <a:pt x="1117491" y="262172"/>
                  </a:lnTo>
                  <a:lnTo>
                    <a:pt x="1090695" y="226618"/>
                  </a:lnTo>
                  <a:lnTo>
                    <a:pt x="1061393" y="193135"/>
                  </a:lnTo>
                  <a:lnTo>
                    <a:pt x="1029721" y="161858"/>
                  </a:lnTo>
                  <a:lnTo>
                    <a:pt x="995816" y="132921"/>
                  </a:lnTo>
                  <a:lnTo>
                    <a:pt x="959813" y="106459"/>
                  </a:lnTo>
                  <a:lnTo>
                    <a:pt x="921850" y="82606"/>
                  </a:lnTo>
                  <a:lnTo>
                    <a:pt x="882062" y="61497"/>
                  </a:lnTo>
                  <a:lnTo>
                    <a:pt x="840586" y="43267"/>
                  </a:lnTo>
                  <a:lnTo>
                    <a:pt x="797558" y="28049"/>
                  </a:lnTo>
                  <a:lnTo>
                    <a:pt x="753113" y="15979"/>
                  </a:lnTo>
                  <a:lnTo>
                    <a:pt x="707389" y="7191"/>
                  </a:lnTo>
                  <a:lnTo>
                    <a:pt x="660522" y="1820"/>
                  </a:lnTo>
                  <a:lnTo>
                    <a:pt x="612647"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9" name="object 109"/>
            <p:cNvSpPr/>
            <p:nvPr/>
          </p:nvSpPr>
          <p:spPr>
            <a:xfrm>
              <a:off x="2692907" y="2796539"/>
              <a:ext cx="1225550" cy="1210310"/>
            </a:xfrm>
            <a:custGeom>
              <a:avLst/>
              <a:gdLst/>
              <a:ahLst/>
              <a:cxnLst/>
              <a:rect l="l" t="t" r="r" b="b"/>
              <a:pathLst>
                <a:path w="1225550" h="1210310">
                  <a:moveTo>
                    <a:pt x="0" y="605027"/>
                  </a:moveTo>
                  <a:lnTo>
                    <a:pt x="1843" y="557746"/>
                  </a:lnTo>
                  <a:lnTo>
                    <a:pt x="7282" y="511460"/>
                  </a:lnTo>
                  <a:lnTo>
                    <a:pt x="16181" y="466304"/>
                  </a:lnTo>
                  <a:lnTo>
                    <a:pt x="28404" y="422411"/>
                  </a:lnTo>
                  <a:lnTo>
                    <a:pt x="43814" y="379917"/>
                  </a:lnTo>
                  <a:lnTo>
                    <a:pt x="62275" y="338956"/>
                  </a:lnTo>
                  <a:lnTo>
                    <a:pt x="83650" y="299663"/>
                  </a:lnTo>
                  <a:lnTo>
                    <a:pt x="107804" y="262172"/>
                  </a:lnTo>
                  <a:lnTo>
                    <a:pt x="134600" y="226618"/>
                  </a:lnTo>
                  <a:lnTo>
                    <a:pt x="163902" y="193135"/>
                  </a:lnTo>
                  <a:lnTo>
                    <a:pt x="195574" y="161858"/>
                  </a:lnTo>
                  <a:lnTo>
                    <a:pt x="229479" y="132921"/>
                  </a:lnTo>
                  <a:lnTo>
                    <a:pt x="265482" y="106459"/>
                  </a:lnTo>
                  <a:lnTo>
                    <a:pt x="303445" y="82606"/>
                  </a:lnTo>
                  <a:lnTo>
                    <a:pt x="343233" y="61497"/>
                  </a:lnTo>
                  <a:lnTo>
                    <a:pt x="384709" y="43267"/>
                  </a:lnTo>
                  <a:lnTo>
                    <a:pt x="427737" y="28049"/>
                  </a:lnTo>
                  <a:lnTo>
                    <a:pt x="472182" y="15979"/>
                  </a:lnTo>
                  <a:lnTo>
                    <a:pt x="517906" y="7191"/>
                  </a:lnTo>
                  <a:lnTo>
                    <a:pt x="564773" y="1820"/>
                  </a:lnTo>
                  <a:lnTo>
                    <a:pt x="612647" y="0"/>
                  </a:lnTo>
                  <a:lnTo>
                    <a:pt x="660522" y="1820"/>
                  </a:lnTo>
                  <a:lnTo>
                    <a:pt x="707389" y="7191"/>
                  </a:lnTo>
                  <a:lnTo>
                    <a:pt x="753113" y="15979"/>
                  </a:lnTo>
                  <a:lnTo>
                    <a:pt x="797558" y="28049"/>
                  </a:lnTo>
                  <a:lnTo>
                    <a:pt x="840586" y="43267"/>
                  </a:lnTo>
                  <a:lnTo>
                    <a:pt x="882062" y="61497"/>
                  </a:lnTo>
                  <a:lnTo>
                    <a:pt x="921850" y="82606"/>
                  </a:lnTo>
                  <a:lnTo>
                    <a:pt x="959813" y="106459"/>
                  </a:lnTo>
                  <a:lnTo>
                    <a:pt x="995816" y="132921"/>
                  </a:lnTo>
                  <a:lnTo>
                    <a:pt x="1029721" y="161858"/>
                  </a:lnTo>
                  <a:lnTo>
                    <a:pt x="1061393" y="193135"/>
                  </a:lnTo>
                  <a:lnTo>
                    <a:pt x="1090695" y="226618"/>
                  </a:lnTo>
                  <a:lnTo>
                    <a:pt x="1117491" y="262172"/>
                  </a:lnTo>
                  <a:lnTo>
                    <a:pt x="1141645" y="299663"/>
                  </a:lnTo>
                  <a:lnTo>
                    <a:pt x="1163020" y="338956"/>
                  </a:lnTo>
                  <a:lnTo>
                    <a:pt x="1181481" y="379917"/>
                  </a:lnTo>
                  <a:lnTo>
                    <a:pt x="1196891" y="422411"/>
                  </a:lnTo>
                  <a:lnTo>
                    <a:pt x="1209114" y="466304"/>
                  </a:lnTo>
                  <a:lnTo>
                    <a:pt x="1218013" y="511460"/>
                  </a:lnTo>
                  <a:lnTo>
                    <a:pt x="1223452" y="557746"/>
                  </a:lnTo>
                  <a:lnTo>
                    <a:pt x="1225295" y="605027"/>
                  </a:lnTo>
                  <a:lnTo>
                    <a:pt x="1223452" y="652309"/>
                  </a:lnTo>
                  <a:lnTo>
                    <a:pt x="1218013" y="698595"/>
                  </a:lnTo>
                  <a:lnTo>
                    <a:pt x="1209114" y="743751"/>
                  </a:lnTo>
                  <a:lnTo>
                    <a:pt x="1196891" y="787644"/>
                  </a:lnTo>
                  <a:lnTo>
                    <a:pt x="1181481" y="830138"/>
                  </a:lnTo>
                  <a:lnTo>
                    <a:pt x="1163020" y="871099"/>
                  </a:lnTo>
                  <a:lnTo>
                    <a:pt x="1141645" y="910392"/>
                  </a:lnTo>
                  <a:lnTo>
                    <a:pt x="1117491" y="947883"/>
                  </a:lnTo>
                  <a:lnTo>
                    <a:pt x="1090695" y="983437"/>
                  </a:lnTo>
                  <a:lnTo>
                    <a:pt x="1061393" y="1016920"/>
                  </a:lnTo>
                  <a:lnTo>
                    <a:pt x="1029721" y="1048197"/>
                  </a:lnTo>
                  <a:lnTo>
                    <a:pt x="995816" y="1077134"/>
                  </a:lnTo>
                  <a:lnTo>
                    <a:pt x="959813" y="1103596"/>
                  </a:lnTo>
                  <a:lnTo>
                    <a:pt x="921850" y="1127449"/>
                  </a:lnTo>
                  <a:lnTo>
                    <a:pt x="882062" y="1148558"/>
                  </a:lnTo>
                  <a:lnTo>
                    <a:pt x="840586" y="1166788"/>
                  </a:lnTo>
                  <a:lnTo>
                    <a:pt x="797558" y="1182006"/>
                  </a:lnTo>
                  <a:lnTo>
                    <a:pt x="753113" y="1194076"/>
                  </a:lnTo>
                  <a:lnTo>
                    <a:pt x="707389" y="1202864"/>
                  </a:lnTo>
                  <a:lnTo>
                    <a:pt x="660522" y="1208235"/>
                  </a:lnTo>
                  <a:lnTo>
                    <a:pt x="612647" y="1210056"/>
                  </a:lnTo>
                  <a:lnTo>
                    <a:pt x="564773" y="1208235"/>
                  </a:lnTo>
                  <a:lnTo>
                    <a:pt x="517906" y="1202864"/>
                  </a:lnTo>
                  <a:lnTo>
                    <a:pt x="472182" y="1194076"/>
                  </a:lnTo>
                  <a:lnTo>
                    <a:pt x="427737" y="1182006"/>
                  </a:lnTo>
                  <a:lnTo>
                    <a:pt x="384709" y="1166788"/>
                  </a:lnTo>
                  <a:lnTo>
                    <a:pt x="343233" y="1148558"/>
                  </a:lnTo>
                  <a:lnTo>
                    <a:pt x="303445" y="1127449"/>
                  </a:lnTo>
                  <a:lnTo>
                    <a:pt x="265482" y="1103596"/>
                  </a:lnTo>
                  <a:lnTo>
                    <a:pt x="229479" y="1077134"/>
                  </a:lnTo>
                  <a:lnTo>
                    <a:pt x="195574" y="1048197"/>
                  </a:lnTo>
                  <a:lnTo>
                    <a:pt x="163902" y="1016920"/>
                  </a:lnTo>
                  <a:lnTo>
                    <a:pt x="134600" y="983437"/>
                  </a:lnTo>
                  <a:lnTo>
                    <a:pt x="107804" y="947883"/>
                  </a:lnTo>
                  <a:lnTo>
                    <a:pt x="83650" y="910392"/>
                  </a:lnTo>
                  <a:lnTo>
                    <a:pt x="62275" y="871099"/>
                  </a:lnTo>
                  <a:lnTo>
                    <a:pt x="43814" y="830138"/>
                  </a:lnTo>
                  <a:lnTo>
                    <a:pt x="28404" y="787644"/>
                  </a:lnTo>
                  <a:lnTo>
                    <a:pt x="16181" y="743751"/>
                  </a:lnTo>
                  <a:lnTo>
                    <a:pt x="7282" y="698595"/>
                  </a:lnTo>
                  <a:lnTo>
                    <a:pt x="1843" y="652309"/>
                  </a:lnTo>
                  <a:lnTo>
                    <a:pt x="0" y="605027"/>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10" name="object 110"/>
          <p:cNvSpPr txBox="1"/>
          <p:nvPr/>
        </p:nvSpPr>
        <p:spPr>
          <a:xfrm>
            <a:off x="2969514" y="3197733"/>
            <a:ext cx="67246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grpSp>
        <p:nvGrpSpPr>
          <p:cNvPr id="112" name="object 112"/>
          <p:cNvGrpSpPr/>
          <p:nvPr/>
        </p:nvGrpSpPr>
        <p:grpSpPr>
          <a:xfrm>
            <a:off x="7051547" y="2804160"/>
            <a:ext cx="1239520" cy="1222375"/>
            <a:chOff x="7051547" y="2804160"/>
            <a:chExt cx="1239520" cy="1222375"/>
          </a:xfrm>
        </p:grpSpPr>
        <p:sp>
          <p:nvSpPr>
            <p:cNvPr id="113" name="object 113"/>
            <p:cNvSpPr/>
            <p:nvPr/>
          </p:nvSpPr>
          <p:spPr>
            <a:xfrm>
              <a:off x="7057643" y="2810256"/>
              <a:ext cx="1226820" cy="1210310"/>
            </a:xfrm>
            <a:custGeom>
              <a:avLst/>
              <a:gdLst/>
              <a:ahLst/>
              <a:cxnLst/>
              <a:rect l="l" t="t" r="r" b="b"/>
              <a:pathLst>
                <a:path w="1226820" h="1210310">
                  <a:moveTo>
                    <a:pt x="613409" y="0"/>
                  </a:moveTo>
                  <a:lnTo>
                    <a:pt x="565464" y="1820"/>
                  </a:lnTo>
                  <a:lnTo>
                    <a:pt x="518530" y="7191"/>
                  </a:lnTo>
                  <a:lnTo>
                    <a:pt x="472742" y="15979"/>
                  </a:lnTo>
                  <a:lnTo>
                    <a:pt x="428237" y="28049"/>
                  </a:lnTo>
                  <a:lnTo>
                    <a:pt x="385151" y="43267"/>
                  </a:lnTo>
                  <a:lnTo>
                    <a:pt x="343622" y="61497"/>
                  </a:lnTo>
                  <a:lnTo>
                    <a:pt x="303783" y="82606"/>
                  </a:lnTo>
                  <a:lnTo>
                    <a:pt x="265774" y="106459"/>
                  </a:lnTo>
                  <a:lnTo>
                    <a:pt x="229728" y="132921"/>
                  </a:lnTo>
                  <a:lnTo>
                    <a:pt x="195783" y="161858"/>
                  </a:lnTo>
                  <a:lnTo>
                    <a:pt x="164075" y="193135"/>
                  </a:lnTo>
                  <a:lnTo>
                    <a:pt x="134740" y="226618"/>
                  </a:lnTo>
                  <a:lnTo>
                    <a:pt x="107915" y="262172"/>
                  </a:lnTo>
                  <a:lnTo>
                    <a:pt x="83735" y="299663"/>
                  </a:lnTo>
                  <a:lnTo>
                    <a:pt x="62337" y="338956"/>
                  </a:lnTo>
                  <a:lnTo>
                    <a:pt x="43857" y="379917"/>
                  </a:lnTo>
                  <a:lnTo>
                    <a:pt x="28432" y="422411"/>
                  </a:lnTo>
                  <a:lnTo>
                    <a:pt x="16197" y="466304"/>
                  </a:lnTo>
                  <a:lnTo>
                    <a:pt x="7289" y="511460"/>
                  </a:lnTo>
                  <a:lnTo>
                    <a:pt x="1845" y="557746"/>
                  </a:lnTo>
                  <a:lnTo>
                    <a:pt x="0" y="605028"/>
                  </a:lnTo>
                  <a:lnTo>
                    <a:pt x="1845" y="652309"/>
                  </a:lnTo>
                  <a:lnTo>
                    <a:pt x="7289" y="698595"/>
                  </a:lnTo>
                  <a:lnTo>
                    <a:pt x="16197" y="743751"/>
                  </a:lnTo>
                  <a:lnTo>
                    <a:pt x="28432" y="787644"/>
                  </a:lnTo>
                  <a:lnTo>
                    <a:pt x="43857" y="830138"/>
                  </a:lnTo>
                  <a:lnTo>
                    <a:pt x="62337" y="871099"/>
                  </a:lnTo>
                  <a:lnTo>
                    <a:pt x="83735" y="910392"/>
                  </a:lnTo>
                  <a:lnTo>
                    <a:pt x="107915" y="947883"/>
                  </a:lnTo>
                  <a:lnTo>
                    <a:pt x="134740" y="983437"/>
                  </a:lnTo>
                  <a:lnTo>
                    <a:pt x="164075" y="1016920"/>
                  </a:lnTo>
                  <a:lnTo>
                    <a:pt x="195783" y="1048197"/>
                  </a:lnTo>
                  <a:lnTo>
                    <a:pt x="229728" y="1077134"/>
                  </a:lnTo>
                  <a:lnTo>
                    <a:pt x="265774" y="1103596"/>
                  </a:lnTo>
                  <a:lnTo>
                    <a:pt x="303784" y="1127449"/>
                  </a:lnTo>
                  <a:lnTo>
                    <a:pt x="343622" y="1148558"/>
                  </a:lnTo>
                  <a:lnTo>
                    <a:pt x="385151" y="1166788"/>
                  </a:lnTo>
                  <a:lnTo>
                    <a:pt x="428237" y="1182006"/>
                  </a:lnTo>
                  <a:lnTo>
                    <a:pt x="472742" y="1194076"/>
                  </a:lnTo>
                  <a:lnTo>
                    <a:pt x="518530" y="1202864"/>
                  </a:lnTo>
                  <a:lnTo>
                    <a:pt x="565464" y="1208235"/>
                  </a:lnTo>
                  <a:lnTo>
                    <a:pt x="613409" y="1210056"/>
                  </a:lnTo>
                  <a:lnTo>
                    <a:pt x="661355" y="1208235"/>
                  </a:lnTo>
                  <a:lnTo>
                    <a:pt x="708289" y="1202864"/>
                  </a:lnTo>
                  <a:lnTo>
                    <a:pt x="754077" y="1194076"/>
                  </a:lnTo>
                  <a:lnTo>
                    <a:pt x="798582" y="1182006"/>
                  </a:lnTo>
                  <a:lnTo>
                    <a:pt x="841668" y="1166788"/>
                  </a:lnTo>
                  <a:lnTo>
                    <a:pt x="883197" y="1148558"/>
                  </a:lnTo>
                  <a:lnTo>
                    <a:pt x="923036" y="1127449"/>
                  </a:lnTo>
                  <a:lnTo>
                    <a:pt x="961045" y="1103596"/>
                  </a:lnTo>
                  <a:lnTo>
                    <a:pt x="997091" y="1077134"/>
                  </a:lnTo>
                  <a:lnTo>
                    <a:pt x="1031036" y="1048197"/>
                  </a:lnTo>
                  <a:lnTo>
                    <a:pt x="1062744" y="1016920"/>
                  </a:lnTo>
                  <a:lnTo>
                    <a:pt x="1092079" y="983437"/>
                  </a:lnTo>
                  <a:lnTo>
                    <a:pt x="1118904" y="947883"/>
                  </a:lnTo>
                  <a:lnTo>
                    <a:pt x="1143084" y="910392"/>
                  </a:lnTo>
                  <a:lnTo>
                    <a:pt x="1164482" y="871099"/>
                  </a:lnTo>
                  <a:lnTo>
                    <a:pt x="1182962" y="830138"/>
                  </a:lnTo>
                  <a:lnTo>
                    <a:pt x="1198387" y="787644"/>
                  </a:lnTo>
                  <a:lnTo>
                    <a:pt x="1210622" y="743751"/>
                  </a:lnTo>
                  <a:lnTo>
                    <a:pt x="1219530" y="698595"/>
                  </a:lnTo>
                  <a:lnTo>
                    <a:pt x="1224974" y="652309"/>
                  </a:lnTo>
                  <a:lnTo>
                    <a:pt x="1226820" y="605028"/>
                  </a:lnTo>
                  <a:lnTo>
                    <a:pt x="1224974" y="557746"/>
                  </a:lnTo>
                  <a:lnTo>
                    <a:pt x="1219530" y="511460"/>
                  </a:lnTo>
                  <a:lnTo>
                    <a:pt x="1210622" y="466304"/>
                  </a:lnTo>
                  <a:lnTo>
                    <a:pt x="1198387" y="422411"/>
                  </a:lnTo>
                  <a:lnTo>
                    <a:pt x="1182962" y="379917"/>
                  </a:lnTo>
                  <a:lnTo>
                    <a:pt x="1164482" y="338956"/>
                  </a:lnTo>
                  <a:lnTo>
                    <a:pt x="1143084" y="299663"/>
                  </a:lnTo>
                  <a:lnTo>
                    <a:pt x="1118904" y="262172"/>
                  </a:lnTo>
                  <a:lnTo>
                    <a:pt x="1092079" y="226618"/>
                  </a:lnTo>
                  <a:lnTo>
                    <a:pt x="1062744" y="193135"/>
                  </a:lnTo>
                  <a:lnTo>
                    <a:pt x="1031036" y="161858"/>
                  </a:lnTo>
                  <a:lnTo>
                    <a:pt x="997091" y="132921"/>
                  </a:lnTo>
                  <a:lnTo>
                    <a:pt x="961045" y="106459"/>
                  </a:lnTo>
                  <a:lnTo>
                    <a:pt x="923036" y="82606"/>
                  </a:lnTo>
                  <a:lnTo>
                    <a:pt x="883197" y="61497"/>
                  </a:lnTo>
                  <a:lnTo>
                    <a:pt x="841668" y="43267"/>
                  </a:lnTo>
                  <a:lnTo>
                    <a:pt x="798582" y="28049"/>
                  </a:lnTo>
                  <a:lnTo>
                    <a:pt x="754077" y="15979"/>
                  </a:lnTo>
                  <a:lnTo>
                    <a:pt x="708289" y="7191"/>
                  </a:lnTo>
                  <a:lnTo>
                    <a:pt x="661355" y="1820"/>
                  </a:lnTo>
                  <a:lnTo>
                    <a:pt x="613409"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object 114"/>
            <p:cNvSpPr/>
            <p:nvPr/>
          </p:nvSpPr>
          <p:spPr>
            <a:xfrm>
              <a:off x="7057643" y="2810256"/>
              <a:ext cx="1226820" cy="1210310"/>
            </a:xfrm>
            <a:custGeom>
              <a:avLst/>
              <a:gdLst/>
              <a:ahLst/>
              <a:cxnLst/>
              <a:rect l="l" t="t" r="r" b="b"/>
              <a:pathLst>
                <a:path w="1226820" h="1210310">
                  <a:moveTo>
                    <a:pt x="0" y="605028"/>
                  </a:moveTo>
                  <a:lnTo>
                    <a:pt x="1845" y="557746"/>
                  </a:lnTo>
                  <a:lnTo>
                    <a:pt x="7289" y="511460"/>
                  </a:lnTo>
                  <a:lnTo>
                    <a:pt x="16197" y="466304"/>
                  </a:lnTo>
                  <a:lnTo>
                    <a:pt x="28432" y="422411"/>
                  </a:lnTo>
                  <a:lnTo>
                    <a:pt x="43857" y="379917"/>
                  </a:lnTo>
                  <a:lnTo>
                    <a:pt x="62337" y="338956"/>
                  </a:lnTo>
                  <a:lnTo>
                    <a:pt x="83735" y="299663"/>
                  </a:lnTo>
                  <a:lnTo>
                    <a:pt x="107915" y="262172"/>
                  </a:lnTo>
                  <a:lnTo>
                    <a:pt x="134740" y="226618"/>
                  </a:lnTo>
                  <a:lnTo>
                    <a:pt x="164075" y="193135"/>
                  </a:lnTo>
                  <a:lnTo>
                    <a:pt x="195783" y="161858"/>
                  </a:lnTo>
                  <a:lnTo>
                    <a:pt x="229728" y="132921"/>
                  </a:lnTo>
                  <a:lnTo>
                    <a:pt x="265774" y="106459"/>
                  </a:lnTo>
                  <a:lnTo>
                    <a:pt x="303783" y="82606"/>
                  </a:lnTo>
                  <a:lnTo>
                    <a:pt x="343622" y="61497"/>
                  </a:lnTo>
                  <a:lnTo>
                    <a:pt x="385151" y="43267"/>
                  </a:lnTo>
                  <a:lnTo>
                    <a:pt x="428237" y="28049"/>
                  </a:lnTo>
                  <a:lnTo>
                    <a:pt x="472742" y="15979"/>
                  </a:lnTo>
                  <a:lnTo>
                    <a:pt x="518530" y="7191"/>
                  </a:lnTo>
                  <a:lnTo>
                    <a:pt x="565464" y="1820"/>
                  </a:lnTo>
                  <a:lnTo>
                    <a:pt x="613409" y="0"/>
                  </a:lnTo>
                  <a:lnTo>
                    <a:pt x="661355" y="1820"/>
                  </a:lnTo>
                  <a:lnTo>
                    <a:pt x="708289" y="7191"/>
                  </a:lnTo>
                  <a:lnTo>
                    <a:pt x="754077" y="15979"/>
                  </a:lnTo>
                  <a:lnTo>
                    <a:pt x="798582" y="28049"/>
                  </a:lnTo>
                  <a:lnTo>
                    <a:pt x="841668" y="43267"/>
                  </a:lnTo>
                  <a:lnTo>
                    <a:pt x="883197" y="61497"/>
                  </a:lnTo>
                  <a:lnTo>
                    <a:pt x="923036" y="82606"/>
                  </a:lnTo>
                  <a:lnTo>
                    <a:pt x="961045" y="106459"/>
                  </a:lnTo>
                  <a:lnTo>
                    <a:pt x="997091" y="132921"/>
                  </a:lnTo>
                  <a:lnTo>
                    <a:pt x="1031036" y="161858"/>
                  </a:lnTo>
                  <a:lnTo>
                    <a:pt x="1062744" y="193135"/>
                  </a:lnTo>
                  <a:lnTo>
                    <a:pt x="1092079" y="226618"/>
                  </a:lnTo>
                  <a:lnTo>
                    <a:pt x="1118904" y="262172"/>
                  </a:lnTo>
                  <a:lnTo>
                    <a:pt x="1143084" y="299663"/>
                  </a:lnTo>
                  <a:lnTo>
                    <a:pt x="1164482" y="338956"/>
                  </a:lnTo>
                  <a:lnTo>
                    <a:pt x="1182962" y="379917"/>
                  </a:lnTo>
                  <a:lnTo>
                    <a:pt x="1198387" y="422411"/>
                  </a:lnTo>
                  <a:lnTo>
                    <a:pt x="1210622" y="466304"/>
                  </a:lnTo>
                  <a:lnTo>
                    <a:pt x="1219530" y="511460"/>
                  </a:lnTo>
                  <a:lnTo>
                    <a:pt x="1224974" y="557746"/>
                  </a:lnTo>
                  <a:lnTo>
                    <a:pt x="1226820" y="605028"/>
                  </a:lnTo>
                  <a:lnTo>
                    <a:pt x="1224974" y="652309"/>
                  </a:lnTo>
                  <a:lnTo>
                    <a:pt x="1219530" y="698595"/>
                  </a:lnTo>
                  <a:lnTo>
                    <a:pt x="1210622" y="743751"/>
                  </a:lnTo>
                  <a:lnTo>
                    <a:pt x="1198387" y="787644"/>
                  </a:lnTo>
                  <a:lnTo>
                    <a:pt x="1182962" y="830138"/>
                  </a:lnTo>
                  <a:lnTo>
                    <a:pt x="1164482" y="871099"/>
                  </a:lnTo>
                  <a:lnTo>
                    <a:pt x="1143084" y="910392"/>
                  </a:lnTo>
                  <a:lnTo>
                    <a:pt x="1118904" y="947883"/>
                  </a:lnTo>
                  <a:lnTo>
                    <a:pt x="1092079" y="983437"/>
                  </a:lnTo>
                  <a:lnTo>
                    <a:pt x="1062744" y="1016920"/>
                  </a:lnTo>
                  <a:lnTo>
                    <a:pt x="1031036" y="1048197"/>
                  </a:lnTo>
                  <a:lnTo>
                    <a:pt x="997091" y="1077134"/>
                  </a:lnTo>
                  <a:lnTo>
                    <a:pt x="961045" y="1103596"/>
                  </a:lnTo>
                  <a:lnTo>
                    <a:pt x="923036" y="1127449"/>
                  </a:lnTo>
                  <a:lnTo>
                    <a:pt x="883197" y="1148558"/>
                  </a:lnTo>
                  <a:lnTo>
                    <a:pt x="841668" y="1166788"/>
                  </a:lnTo>
                  <a:lnTo>
                    <a:pt x="798582" y="1182006"/>
                  </a:lnTo>
                  <a:lnTo>
                    <a:pt x="754077" y="1194076"/>
                  </a:lnTo>
                  <a:lnTo>
                    <a:pt x="708289" y="1202864"/>
                  </a:lnTo>
                  <a:lnTo>
                    <a:pt x="661355" y="1208235"/>
                  </a:lnTo>
                  <a:lnTo>
                    <a:pt x="613409" y="1210056"/>
                  </a:lnTo>
                  <a:lnTo>
                    <a:pt x="565464" y="1208235"/>
                  </a:lnTo>
                  <a:lnTo>
                    <a:pt x="518530" y="1202864"/>
                  </a:lnTo>
                  <a:lnTo>
                    <a:pt x="472742" y="1194076"/>
                  </a:lnTo>
                  <a:lnTo>
                    <a:pt x="428237" y="1182006"/>
                  </a:lnTo>
                  <a:lnTo>
                    <a:pt x="385151" y="1166788"/>
                  </a:lnTo>
                  <a:lnTo>
                    <a:pt x="343622" y="1148558"/>
                  </a:lnTo>
                  <a:lnTo>
                    <a:pt x="303784" y="1127449"/>
                  </a:lnTo>
                  <a:lnTo>
                    <a:pt x="265774" y="1103596"/>
                  </a:lnTo>
                  <a:lnTo>
                    <a:pt x="229728" y="1077134"/>
                  </a:lnTo>
                  <a:lnTo>
                    <a:pt x="195783" y="1048197"/>
                  </a:lnTo>
                  <a:lnTo>
                    <a:pt x="164075" y="1016920"/>
                  </a:lnTo>
                  <a:lnTo>
                    <a:pt x="134740" y="983437"/>
                  </a:lnTo>
                  <a:lnTo>
                    <a:pt x="107915" y="947883"/>
                  </a:lnTo>
                  <a:lnTo>
                    <a:pt x="83735" y="910392"/>
                  </a:lnTo>
                  <a:lnTo>
                    <a:pt x="62337" y="871099"/>
                  </a:lnTo>
                  <a:lnTo>
                    <a:pt x="43857" y="830138"/>
                  </a:lnTo>
                  <a:lnTo>
                    <a:pt x="28432" y="787644"/>
                  </a:lnTo>
                  <a:lnTo>
                    <a:pt x="16197" y="743751"/>
                  </a:lnTo>
                  <a:lnTo>
                    <a:pt x="7289" y="698595"/>
                  </a:lnTo>
                  <a:lnTo>
                    <a:pt x="1845" y="652309"/>
                  </a:lnTo>
                  <a:lnTo>
                    <a:pt x="0" y="605028"/>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5" name="object 115"/>
          <p:cNvSpPr txBox="1"/>
          <p:nvPr/>
        </p:nvSpPr>
        <p:spPr>
          <a:xfrm>
            <a:off x="7335773" y="3211195"/>
            <a:ext cx="780034" cy="197490"/>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sp>
        <p:nvSpPr>
          <p:cNvPr id="116" name="object 116"/>
          <p:cNvSpPr txBox="1"/>
          <p:nvPr/>
        </p:nvSpPr>
        <p:spPr>
          <a:xfrm>
            <a:off x="7163750" y="3393249"/>
            <a:ext cx="1158177" cy="297582"/>
          </a:xfrm>
          <a:prstGeom prst="rect">
            <a:avLst/>
          </a:prstGeom>
        </p:spPr>
        <p:txBody>
          <a:bodyPr vert="horz" wrap="square" lIns="0" tIns="13335" rIns="0" bIns="0" rtlCol="0">
            <a:spAutoFit/>
          </a:bodyPr>
          <a:lstStyle/>
          <a:p>
            <a:pPr marL="12700" marR="0" lvl="0" indent="0" algn="ctr" defTabSz="914400" rtl="0" eaLnBrk="1" fontAlgn="auto" latinLnBrk="0" hangingPunct="1">
              <a:lnSpc>
                <a:spcPts val="1075"/>
              </a:lnSpc>
              <a:spcBef>
                <a:spcPts val="105"/>
              </a:spcBef>
              <a:spcAft>
                <a:spcPts val="0"/>
              </a:spcAft>
              <a:buClrTx/>
              <a:buSzTx/>
              <a:buFontTx/>
              <a:buNone/>
              <a:tabLst/>
              <a:defRPr/>
            </a:pPr>
            <a:r>
              <a:rPr kumimoji="0" sz="1100" b="0" i="0" u="none" strike="noStrike" kern="1200" cap="none" spc="-5" normalizeH="0" baseline="0" noProof="0" dirty="0">
                <a:ln>
                  <a:noFill/>
                </a:ln>
                <a:solidFill>
                  <a:schemeClr val="bg1"/>
                </a:solidFill>
                <a:effectLst/>
                <a:uLnTx/>
                <a:uFillTx/>
                <a:latin typeface="Carlito"/>
                <a:ea typeface="+mn-ea"/>
                <a:cs typeface="Carlito"/>
              </a:rPr>
              <a:t>Business </a:t>
            </a:r>
            <a:r>
              <a:rPr kumimoji="0" sz="1100" b="0" i="0" u="none" strike="noStrike" kern="1200" cap="none" spc="0" normalizeH="0" baseline="0" noProof="0" dirty="0">
                <a:ln>
                  <a:noFill/>
                </a:ln>
                <a:solidFill>
                  <a:schemeClr val="bg1"/>
                </a:solidFill>
                <a:effectLst/>
                <a:uLnTx/>
                <a:uFillTx/>
                <a:latin typeface="Carlito"/>
                <a:ea typeface="+mn-ea"/>
                <a:cs typeface="Carlito"/>
              </a:rPr>
              <a:t>Process</a:t>
            </a:r>
            <a:r>
              <a:rPr kumimoji="0" sz="1100" b="0" i="0" u="none" strike="noStrike" kern="1200" cap="none" spc="-90" normalizeH="0" baseline="0" noProof="0" dirty="0">
                <a:ln>
                  <a:noFill/>
                </a:ln>
                <a:solidFill>
                  <a:schemeClr val="bg1"/>
                </a:solidFill>
                <a:effectLst/>
                <a:uLnTx/>
                <a:uFillTx/>
                <a:latin typeface="Carlito"/>
                <a:ea typeface="+mn-ea"/>
                <a:cs typeface="Carlito"/>
              </a:rPr>
              <a:t> </a:t>
            </a:r>
            <a:r>
              <a:rPr kumimoji="0" sz="1100" b="0" i="0" u="none" strike="noStrike" kern="1200" cap="none" spc="-5" normalizeH="0" baseline="0" noProof="0" dirty="0">
                <a:ln>
                  <a:noFill/>
                </a:ln>
                <a:solidFill>
                  <a:schemeClr val="bg1"/>
                </a:solidFill>
                <a:effectLst/>
                <a:uLnTx/>
                <a:uFillTx/>
                <a:latin typeface="Carlito"/>
                <a:ea typeface="+mn-ea"/>
                <a:cs typeface="Carlito"/>
              </a:rPr>
              <a:t>Flows</a:t>
            </a:r>
            <a:endParaRPr kumimoji="0" sz="1100" b="0" i="0" u="none" strike="noStrike" kern="1200" cap="none" spc="0" normalizeH="0" baseline="0" noProof="0" dirty="0">
              <a:ln>
                <a:noFill/>
              </a:ln>
              <a:solidFill>
                <a:schemeClr val="bg1"/>
              </a:solidFill>
              <a:effectLst/>
              <a:uLnTx/>
              <a:uFillTx/>
              <a:latin typeface="Carlito"/>
              <a:ea typeface="+mn-ea"/>
              <a:cs typeface="Carlito"/>
            </a:endParaRPr>
          </a:p>
        </p:txBody>
      </p:sp>
      <p:sp>
        <p:nvSpPr>
          <p:cNvPr id="118" name="Rectangle 117">
            <a:extLst>
              <a:ext uri="{FF2B5EF4-FFF2-40B4-BE49-F238E27FC236}">
                <a16:creationId xmlns:a16="http://schemas.microsoft.com/office/drawing/2014/main" id="{AB1561FE-EDC7-4A0C-9425-A9F3B5B054C7}"/>
              </a:ext>
            </a:extLst>
          </p:cNvPr>
          <p:cNvSpPr/>
          <p:nvPr/>
        </p:nvSpPr>
        <p:spPr>
          <a:xfrm>
            <a:off x="5210616" y="3281109"/>
            <a:ext cx="538609" cy="276999"/>
          </a:xfrm>
          <a:prstGeom prst="rect">
            <a:avLst/>
          </a:prstGeom>
        </p:spPr>
        <p:txBody>
          <a:bodyPr wrap="none">
            <a:spAutoFit/>
          </a:bodyPr>
          <a:lstStyle/>
          <a:p>
            <a:r>
              <a:rPr lang="en-GB" sz="1200" spc="-5" dirty="0">
                <a:solidFill>
                  <a:schemeClr val="bg1"/>
                </a:solidFill>
                <a:latin typeface="Carlito"/>
                <a:cs typeface="Carlito"/>
              </a:rPr>
              <a:t>Flows</a:t>
            </a:r>
            <a:endParaRPr lang="en-GB" sz="1200" dirty="0"/>
          </a:p>
        </p:txBody>
      </p:sp>
      <p:sp>
        <p:nvSpPr>
          <p:cNvPr id="119" name="Rectangle 118">
            <a:extLst>
              <a:ext uri="{FF2B5EF4-FFF2-40B4-BE49-F238E27FC236}">
                <a16:creationId xmlns:a16="http://schemas.microsoft.com/office/drawing/2014/main" id="{5829899A-170B-421D-BECB-7ACDD694885C}"/>
              </a:ext>
            </a:extLst>
          </p:cNvPr>
          <p:cNvSpPr/>
          <p:nvPr/>
        </p:nvSpPr>
        <p:spPr>
          <a:xfrm>
            <a:off x="2875771" y="3300704"/>
            <a:ext cx="802022" cy="276999"/>
          </a:xfrm>
          <a:prstGeom prst="rect">
            <a:avLst/>
          </a:prstGeom>
        </p:spPr>
        <p:txBody>
          <a:bodyPr wrap="square">
            <a:spAutoFit/>
          </a:bodyPr>
          <a:lstStyle/>
          <a:p>
            <a:pPr algn="ctr"/>
            <a:r>
              <a:rPr lang="en-GB" sz="1200" spc="-5" dirty="0">
                <a:solidFill>
                  <a:schemeClr val="bg1"/>
                </a:solidFill>
                <a:latin typeface="Carlito"/>
                <a:cs typeface="Carlito"/>
              </a:rPr>
              <a:t>Flows</a:t>
            </a:r>
            <a:endParaRPr lang="en-GB" sz="1200" dirty="0"/>
          </a:p>
        </p:txBody>
      </p:sp>
      <p:sp>
        <p:nvSpPr>
          <p:cNvPr id="120" name="Rectangle 119">
            <a:extLst>
              <a:ext uri="{FF2B5EF4-FFF2-40B4-BE49-F238E27FC236}">
                <a16:creationId xmlns:a16="http://schemas.microsoft.com/office/drawing/2014/main" id="{5EC89005-93CB-47CE-B84B-DE480BC0620A}"/>
              </a:ext>
            </a:extLst>
          </p:cNvPr>
          <p:cNvSpPr/>
          <p:nvPr/>
        </p:nvSpPr>
        <p:spPr>
          <a:xfrm>
            <a:off x="2899028" y="3471665"/>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1" name="Rectangle 120">
            <a:extLst>
              <a:ext uri="{FF2B5EF4-FFF2-40B4-BE49-F238E27FC236}">
                <a16:creationId xmlns:a16="http://schemas.microsoft.com/office/drawing/2014/main" id="{CDB709DF-1FA7-44E2-A34B-F29CBECFC218}"/>
              </a:ext>
            </a:extLst>
          </p:cNvPr>
          <p:cNvSpPr/>
          <p:nvPr/>
        </p:nvSpPr>
        <p:spPr>
          <a:xfrm>
            <a:off x="1260331" y="3288381"/>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2" name="Rectangle 121">
            <a:extLst>
              <a:ext uri="{FF2B5EF4-FFF2-40B4-BE49-F238E27FC236}">
                <a16:creationId xmlns:a16="http://schemas.microsoft.com/office/drawing/2014/main" id="{E033F222-8AA6-488A-AFBD-96F2E80E3B95}"/>
              </a:ext>
            </a:extLst>
          </p:cNvPr>
          <p:cNvSpPr/>
          <p:nvPr/>
        </p:nvSpPr>
        <p:spPr>
          <a:xfrm>
            <a:off x="5039901" y="3477873"/>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3" name="Rectangle 122">
            <a:extLst>
              <a:ext uri="{FF2B5EF4-FFF2-40B4-BE49-F238E27FC236}">
                <a16:creationId xmlns:a16="http://schemas.microsoft.com/office/drawing/2014/main" id="{72B62FDE-40BB-4B3A-822C-7371403F3194}"/>
              </a:ext>
            </a:extLst>
          </p:cNvPr>
          <p:cNvSpPr/>
          <p:nvPr/>
        </p:nvSpPr>
        <p:spPr>
          <a:xfrm>
            <a:off x="7335609" y="3614408"/>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pSp>
        <p:nvGrpSpPr>
          <p:cNvPr id="5" name="Group 4">
            <a:extLst>
              <a:ext uri="{FF2B5EF4-FFF2-40B4-BE49-F238E27FC236}">
                <a16:creationId xmlns:a16="http://schemas.microsoft.com/office/drawing/2014/main" id="{EC690E00-6A14-4FBB-93AB-557F0885D8D4}"/>
              </a:ext>
            </a:extLst>
          </p:cNvPr>
          <p:cNvGrpSpPr/>
          <p:nvPr/>
        </p:nvGrpSpPr>
        <p:grpSpPr>
          <a:xfrm>
            <a:off x="488595" y="1115952"/>
            <a:ext cx="2537287" cy="720000"/>
            <a:chOff x="4219" y="30101"/>
            <a:chExt cx="2537287" cy="720000"/>
          </a:xfrm>
        </p:grpSpPr>
        <p:sp>
          <p:nvSpPr>
            <p:cNvPr id="27" name="Rectangle 26">
              <a:extLst>
                <a:ext uri="{FF2B5EF4-FFF2-40B4-BE49-F238E27FC236}">
                  <a16:creationId xmlns:a16="http://schemas.microsoft.com/office/drawing/2014/main" id="{5A484B82-FF4B-4BD2-B544-D965B740EC56}"/>
                </a:ext>
              </a:extLst>
            </p:cNvPr>
            <p:cNvSpPr/>
            <p:nvPr/>
          </p:nvSpPr>
          <p:spPr>
            <a:xfrm>
              <a:off x="4219" y="30101"/>
              <a:ext cx="2537287" cy="720000"/>
            </a:xfrm>
            <a:prstGeom prst="rect">
              <a:avLst/>
            </a:prstGeom>
            <a:solidFill>
              <a:srgbClr val="7030A0"/>
            </a:solidFill>
            <a:ln>
              <a:solidFill>
                <a:srgbClr val="6600F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8" name="TextBox 27">
              <a:extLst>
                <a:ext uri="{FF2B5EF4-FFF2-40B4-BE49-F238E27FC236}">
                  <a16:creationId xmlns:a16="http://schemas.microsoft.com/office/drawing/2014/main" id="{74488BDB-E368-4C62-9308-E563062EADB3}"/>
                </a:ext>
              </a:extLst>
            </p:cNvPr>
            <p:cNvSpPr txBox="1"/>
            <p:nvPr/>
          </p:nvSpPr>
          <p:spPr>
            <a:xfrm>
              <a:off x="4219" y="30101"/>
              <a:ext cx="2537287" cy="720000"/>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a:t>
              </a:r>
              <a:endParaRPr lang="en-AU" sz="1100" kern="1200" dirty="0"/>
            </a:p>
          </p:txBody>
        </p:sp>
      </p:grpSp>
      <p:grpSp>
        <p:nvGrpSpPr>
          <p:cNvPr id="6" name="Group 5">
            <a:extLst>
              <a:ext uri="{FF2B5EF4-FFF2-40B4-BE49-F238E27FC236}">
                <a16:creationId xmlns:a16="http://schemas.microsoft.com/office/drawing/2014/main" id="{C6C1F5C6-19C0-409D-805C-0C6309004AE0}"/>
              </a:ext>
            </a:extLst>
          </p:cNvPr>
          <p:cNvGrpSpPr/>
          <p:nvPr/>
        </p:nvGrpSpPr>
        <p:grpSpPr>
          <a:xfrm>
            <a:off x="488595" y="1835952"/>
            <a:ext cx="2537287" cy="3906096"/>
            <a:chOff x="4219" y="750101"/>
            <a:chExt cx="2537287" cy="3906096"/>
          </a:xfrm>
        </p:grpSpPr>
        <p:sp>
          <p:nvSpPr>
            <p:cNvPr id="25" name="Rectangle 24">
              <a:extLst>
                <a:ext uri="{FF2B5EF4-FFF2-40B4-BE49-F238E27FC236}">
                  <a16:creationId xmlns:a16="http://schemas.microsoft.com/office/drawing/2014/main" id="{A7E3DA72-9B5E-42DB-82F2-DF8E9D56D901}"/>
                </a:ext>
              </a:extLst>
            </p:cNvPr>
            <p:cNvSpPr/>
            <p:nvPr/>
          </p:nvSpPr>
          <p:spPr>
            <a:xfrm>
              <a:off x="4219"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6" name="TextBox 25">
              <a:extLst>
                <a:ext uri="{FF2B5EF4-FFF2-40B4-BE49-F238E27FC236}">
                  <a16:creationId xmlns:a16="http://schemas.microsoft.com/office/drawing/2014/main" id="{A2B604EC-6D73-4DA6-8023-EE4C967367DC}"/>
                </a:ext>
              </a:extLst>
            </p:cNvPr>
            <p:cNvSpPr txBox="1"/>
            <p:nvPr/>
          </p:nvSpPr>
          <p:spPr>
            <a:xfrm>
              <a:off x="4219"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Components Demo</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Account Setup</a:t>
              </a:r>
            </a:p>
            <a:p>
              <a:pPr marL="57150" lvl="1" indent="-57150" algn="l" defTabSz="488950">
                <a:lnSpc>
                  <a:spcPct val="150000"/>
                </a:lnSpc>
                <a:spcBef>
                  <a:spcPct val="0"/>
                </a:spcBef>
                <a:spcAft>
                  <a:spcPct val="15000"/>
                </a:spcAft>
                <a:buFont typeface="Wingdings" panose="05000000000000000000" pitchFamily="2" charset="2"/>
                <a:buChar char="ü"/>
              </a:pPr>
              <a:endParaRPr lang="en-GB" sz="1100" kern="1200" dirty="0"/>
            </a:p>
          </p:txBody>
        </p:sp>
      </p:grpSp>
      <p:grpSp>
        <p:nvGrpSpPr>
          <p:cNvPr id="7" name="Group 6">
            <a:extLst>
              <a:ext uri="{FF2B5EF4-FFF2-40B4-BE49-F238E27FC236}">
                <a16:creationId xmlns:a16="http://schemas.microsoft.com/office/drawing/2014/main" id="{161E705C-D9A4-4FD1-ADC7-249975B403CD}"/>
              </a:ext>
            </a:extLst>
          </p:cNvPr>
          <p:cNvGrpSpPr/>
          <p:nvPr/>
        </p:nvGrpSpPr>
        <p:grpSpPr>
          <a:xfrm>
            <a:off x="3381102" y="1115952"/>
            <a:ext cx="2537287" cy="720000"/>
            <a:chOff x="2896726" y="30101"/>
            <a:chExt cx="2537287" cy="720000"/>
          </a:xfrm>
        </p:grpSpPr>
        <p:sp>
          <p:nvSpPr>
            <p:cNvPr id="23" name="Rectangle 22">
              <a:extLst>
                <a:ext uri="{FF2B5EF4-FFF2-40B4-BE49-F238E27FC236}">
                  <a16:creationId xmlns:a16="http://schemas.microsoft.com/office/drawing/2014/main" id="{A5529041-4470-48C5-9039-5CF2A450C725}"/>
                </a:ext>
              </a:extLst>
            </p:cNvPr>
            <p:cNvSpPr/>
            <p:nvPr/>
          </p:nvSpPr>
          <p:spPr>
            <a:xfrm>
              <a:off x="2896726"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3A6516CD-AA85-47A6-883D-5009ADB083D4}"/>
                </a:ext>
              </a:extLst>
            </p:cNvPr>
            <p:cNvSpPr txBox="1"/>
            <p:nvPr/>
          </p:nvSpPr>
          <p:spPr>
            <a:xfrm>
              <a:off x="2896726"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GB" sz="1100" kern="1200" dirty="0"/>
                <a:t>Power Automate Introduction</a:t>
              </a:r>
              <a:endParaRPr lang="en-AU" sz="1100" kern="1200" dirty="0"/>
            </a:p>
          </p:txBody>
        </p:sp>
      </p:grpSp>
      <p:grpSp>
        <p:nvGrpSpPr>
          <p:cNvPr id="8" name="Group 7">
            <a:extLst>
              <a:ext uri="{FF2B5EF4-FFF2-40B4-BE49-F238E27FC236}">
                <a16:creationId xmlns:a16="http://schemas.microsoft.com/office/drawing/2014/main" id="{231C3690-9D1D-434C-A62C-913590B1CC2E}"/>
              </a:ext>
            </a:extLst>
          </p:cNvPr>
          <p:cNvGrpSpPr/>
          <p:nvPr/>
        </p:nvGrpSpPr>
        <p:grpSpPr>
          <a:xfrm>
            <a:off x="3381102" y="1835952"/>
            <a:ext cx="2537287" cy="3906096"/>
            <a:chOff x="2896726" y="750101"/>
            <a:chExt cx="2537287" cy="3906096"/>
          </a:xfrm>
        </p:grpSpPr>
        <p:sp>
          <p:nvSpPr>
            <p:cNvPr id="21" name="Rectangle 20">
              <a:extLst>
                <a:ext uri="{FF2B5EF4-FFF2-40B4-BE49-F238E27FC236}">
                  <a16:creationId xmlns:a16="http://schemas.microsoft.com/office/drawing/2014/main" id="{8EDD1656-7001-47D1-8755-1FDB3315353D}"/>
                </a:ext>
              </a:extLst>
            </p:cNvPr>
            <p:cNvSpPr/>
            <p:nvPr/>
          </p:nvSpPr>
          <p:spPr>
            <a:xfrm>
              <a:off x="2896726"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TextBox 21">
              <a:extLst>
                <a:ext uri="{FF2B5EF4-FFF2-40B4-BE49-F238E27FC236}">
                  <a16:creationId xmlns:a16="http://schemas.microsoft.com/office/drawing/2014/main" id="{B4EC774C-3071-4AE2-9253-FD07E02BEB42}"/>
                </a:ext>
              </a:extLst>
            </p:cNvPr>
            <p:cNvSpPr txBox="1"/>
            <p:nvPr/>
          </p:nvSpPr>
          <p:spPr>
            <a:xfrm>
              <a:off x="2896726"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a:p>
              <a:pPr marL="114300" lvl="2" indent="-57150" algn="l" defTabSz="488950">
                <a:lnSpc>
                  <a:spcPct val="150000"/>
                </a:lnSpc>
                <a:spcBef>
                  <a:spcPct val="0"/>
                </a:spcBef>
                <a:spcAft>
                  <a:spcPct val="15000"/>
                </a:spcAft>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defTabSz="488950">
                <a:lnSpc>
                  <a:spcPct val="150000"/>
                </a:lnSpc>
                <a:spcBef>
                  <a:spcPct val="0"/>
                </a:spcBef>
                <a:spcAft>
                  <a:spcPct val="15000"/>
                </a:spcAft>
                <a:buFont typeface="Wingdings" panose="05000000000000000000" pitchFamily="2" charset="2"/>
                <a:buChar char="ü"/>
              </a:pPr>
              <a:r>
                <a:rPr lang="en-US" sz="1100" dirty="0">
                  <a:solidFill>
                    <a:prstClr val="black">
                      <a:hueOff val="0"/>
                      <a:satOff val="0"/>
                      <a:lumOff val="0"/>
                      <a:alphaOff val="0"/>
                    </a:prstClr>
                  </a:solidFill>
                </a:rPr>
                <a:t>Building </a:t>
              </a:r>
              <a:r>
                <a:rPr lang="en-US" sz="1100" kern="1200" dirty="0">
                  <a:solidFill>
                    <a:prstClr val="black">
                      <a:hueOff val="0"/>
                      <a:satOff val="0"/>
                      <a:lumOff val="0"/>
                      <a:alphaOff val="0"/>
                    </a:prstClr>
                  </a:solidFill>
                  <a:latin typeface="Calibri" panose="020F0502020204030204"/>
                  <a:ea typeface="+mn-ea"/>
                  <a:cs typeface="+mn-cs"/>
                </a:rPr>
                <a:t>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p:txBody>
        </p:sp>
      </p:grpSp>
      <p:grpSp>
        <p:nvGrpSpPr>
          <p:cNvPr id="9" name="Group 8">
            <a:extLst>
              <a:ext uri="{FF2B5EF4-FFF2-40B4-BE49-F238E27FC236}">
                <a16:creationId xmlns:a16="http://schemas.microsoft.com/office/drawing/2014/main" id="{3406F181-FC1C-4E61-8266-991A129A90F9}"/>
              </a:ext>
            </a:extLst>
          </p:cNvPr>
          <p:cNvGrpSpPr/>
          <p:nvPr/>
        </p:nvGrpSpPr>
        <p:grpSpPr>
          <a:xfrm>
            <a:off x="6273610" y="1115952"/>
            <a:ext cx="2537287" cy="720000"/>
            <a:chOff x="5789234" y="30101"/>
            <a:chExt cx="2537287" cy="720000"/>
          </a:xfrm>
        </p:grpSpPr>
        <p:sp>
          <p:nvSpPr>
            <p:cNvPr id="19" name="Rectangle 18">
              <a:extLst>
                <a:ext uri="{FF2B5EF4-FFF2-40B4-BE49-F238E27FC236}">
                  <a16:creationId xmlns:a16="http://schemas.microsoft.com/office/drawing/2014/main" id="{792CB602-8D34-408D-8BBD-5B526B925820}"/>
                </a:ext>
              </a:extLst>
            </p:cNvPr>
            <p:cNvSpPr/>
            <p:nvPr/>
          </p:nvSpPr>
          <p:spPr>
            <a:xfrm>
              <a:off x="5789234"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F1FC6CB8-3475-4A16-B3C5-E55929106D0A}"/>
                </a:ext>
              </a:extLst>
            </p:cNvPr>
            <p:cNvSpPr txBox="1"/>
            <p:nvPr/>
          </p:nvSpPr>
          <p:spPr>
            <a:xfrm>
              <a:off x="5789234"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GB" sz="1100" kern="1200" dirty="0"/>
                <a:t>Power Automate Project Scenarios</a:t>
              </a:r>
              <a:endParaRPr lang="en-AU" sz="1100" kern="1200" dirty="0"/>
            </a:p>
          </p:txBody>
        </p:sp>
      </p:grpSp>
      <p:grpSp>
        <p:nvGrpSpPr>
          <p:cNvPr id="10" name="Group 9">
            <a:extLst>
              <a:ext uri="{FF2B5EF4-FFF2-40B4-BE49-F238E27FC236}">
                <a16:creationId xmlns:a16="http://schemas.microsoft.com/office/drawing/2014/main" id="{9EFD08F9-9727-4B07-9E88-F3A2388FE7CE}"/>
              </a:ext>
            </a:extLst>
          </p:cNvPr>
          <p:cNvGrpSpPr/>
          <p:nvPr/>
        </p:nvGrpSpPr>
        <p:grpSpPr>
          <a:xfrm>
            <a:off x="6273610" y="1835952"/>
            <a:ext cx="2537287" cy="3906096"/>
            <a:chOff x="5789234" y="750101"/>
            <a:chExt cx="2537287" cy="3906096"/>
          </a:xfrm>
        </p:grpSpPr>
        <p:sp>
          <p:nvSpPr>
            <p:cNvPr id="17" name="Rectangle 16">
              <a:extLst>
                <a:ext uri="{FF2B5EF4-FFF2-40B4-BE49-F238E27FC236}">
                  <a16:creationId xmlns:a16="http://schemas.microsoft.com/office/drawing/2014/main" id="{8552AA06-803A-4BEF-BE99-17DDE64DC711}"/>
                </a:ext>
              </a:extLst>
            </p:cNvPr>
            <p:cNvSpPr/>
            <p:nvPr/>
          </p:nvSpPr>
          <p:spPr>
            <a:xfrm>
              <a:off x="5789234"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84689FC6-56C4-4D5F-A19B-E74AD4F8B6C0}"/>
                </a:ext>
              </a:extLst>
            </p:cNvPr>
            <p:cNvSpPr txBox="1"/>
            <p:nvPr/>
          </p:nvSpPr>
          <p:spPr>
            <a:xfrm>
              <a:off x="5789234"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Approve / Reject Workflow  Scenario</a:t>
              </a:r>
              <a:endParaRPr lang="en-AU" sz="1100" kern="1200" dirty="0"/>
            </a:p>
            <a:p>
              <a:pPr marL="57150" lvl="1" indent="-57150" defTabSz="488950">
                <a:lnSpc>
                  <a:spcPct val="150000"/>
                </a:lnSpc>
                <a:spcBef>
                  <a:spcPct val="0"/>
                </a:spcBef>
                <a:spcAft>
                  <a:spcPct val="15000"/>
                </a:spcAft>
                <a:buFont typeface="Wingdings" panose="05000000000000000000" pitchFamily="2" charset="2"/>
                <a:buChar char="ü"/>
              </a:pPr>
              <a:r>
                <a:rPr lang="en-US" sz="1100" dirty="0"/>
                <a:t>Recurrence Workflow Scenario</a:t>
              </a:r>
            </a:p>
            <a:p>
              <a:pPr marL="57150" lvl="1" indent="-57150" defTabSz="488950">
                <a:lnSpc>
                  <a:spcPct val="150000"/>
                </a:lnSpc>
                <a:spcBef>
                  <a:spcPct val="0"/>
                </a:spcBef>
                <a:spcAft>
                  <a:spcPct val="15000"/>
                </a:spcAft>
                <a:buFont typeface="Wingdings" panose="05000000000000000000" pitchFamily="2" charset="2"/>
                <a:buChar char="ü"/>
              </a:pPr>
              <a:r>
                <a:rPr lang="en-US" sz="1100" dirty="0"/>
                <a:t>Errorless workflows Scenario</a:t>
              </a:r>
              <a:endParaRPr lang="en-GB" sz="1100" kern="1200" dirty="0"/>
            </a:p>
            <a:p>
              <a:pPr marL="57150" lvl="1" indent="-57150" defTabSz="488950">
                <a:lnSpc>
                  <a:spcPct val="150000"/>
                </a:lnSpc>
                <a:spcBef>
                  <a:spcPct val="0"/>
                </a:spcBef>
                <a:spcAft>
                  <a:spcPct val="15000"/>
                </a:spcAft>
                <a:buFont typeface="Wingdings" panose="05000000000000000000" pitchFamily="2" charset="2"/>
                <a:buChar char="ü"/>
              </a:pPr>
              <a:r>
                <a:rPr lang="en-US" sz="1100" dirty="0"/>
                <a:t>Build and Implement Custom Connector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Azure Cognitive Services AI Integration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Power App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SQL Server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HoL - End to End Business Flow with all Scenarios</a:t>
              </a:r>
              <a:endParaRPr lang="en-GB" sz="1100" kern="1200" dirty="0"/>
            </a:p>
          </p:txBody>
        </p:sp>
      </p:grpSp>
      <p:grpSp>
        <p:nvGrpSpPr>
          <p:cNvPr id="11" name="Group 10">
            <a:extLst>
              <a:ext uri="{FF2B5EF4-FFF2-40B4-BE49-F238E27FC236}">
                <a16:creationId xmlns:a16="http://schemas.microsoft.com/office/drawing/2014/main" id="{FBBD0297-44B6-4D2A-BD4C-B6FA2A71B0C2}"/>
              </a:ext>
            </a:extLst>
          </p:cNvPr>
          <p:cNvGrpSpPr/>
          <p:nvPr/>
        </p:nvGrpSpPr>
        <p:grpSpPr>
          <a:xfrm>
            <a:off x="9166117" y="1115952"/>
            <a:ext cx="2537287" cy="720000"/>
            <a:chOff x="8681741" y="30101"/>
            <a:chExt cx="2537287" cy="720000"/>
          </a:xfrm>
        </p:grpSpPr>
        <p:sp>
          <p:nvSpPr>
            <p:cNvPr id="15" name="Rectangle 14">
              <a:extLst>
                <a:ext uri="{FF2B5EF4-FFF2-40B4-BE49-F238E27FC236}">
                  <a16:creationId xmlns:a16="http://schemas.microsoft.com/office/drawing/2014/main" id="{BD949F37-BA08-426E-AB90-B860A6A2F280}"/>
                </a:ext>
              </a:extLst>
            </p:cNvPr>
            <p:cNvSpPr/>
            <p:nvPr/>
          </p:nvSpPr>
          <p:spPr>
            <a:xfrm>
              <a:off x="8681741"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0219176B-7821-4A9D-865B-2AA73D242CCD}"/>
                </a:ext>
              </a:extLst>
            </p:cNvPr>
            <p:cNvSpPr txBox="1"/>
            <p:nvPr/>
          </p:nvSpPr>
          <p:spPr>
            <a:xfrm>
              <a:off x="8681741" y="30101"/>
              <a:ext cx="2537287" cy="720000"/>
            </a:xfrm>
            <a:prstGeom prst="rect">
              <a:avLst/>
            </a:prstGeom>
            <a:solidFill>
              <a:srgbClr val="7030A0"/>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Monitoring &amp; Administration of Power Automate</a:t>
              </a:r>
              <a:endParaRPr lang="en-AU" sz="1100" kern="1200" dirty="0"/>
            </a:p>
          </p:txBody>
        </p:sp>
      </p:grpSp>
      <p:grpSp>
        <p:nvGrpSpPr>
          <p:cNvPr id="12" name="Group 11">
            <a:extLst>
              <a:ext uri="{FF2B5EF4-FFF2-40B4-BE49-F238E27FC236}">
                <a16:creationId xmlns:a16="http://schemas.microsoft.com/office/drawing/2014/main" id="{4FC14EDD-4668-473F-8363-272793C6B06F}"/>
              </a:ext>
            </a:extLst>
          </p:cNvPr>
          <p:cNvGrpSpPr/>
          <p:nvPr/>
        </p:nvGrpSpPr>
        <p:grpSpPr>
          <a:xfrm>
            <a:off x="9166117" y="1835952"/>
            <a:ext cx="2537287" cy="3906096"/>
            <a:chOff x="8681741" y="750101"/>
            <a:chExt cx="2537287" cy="3906096"/>
          </a:xfrm>
        </p:grpSpPr>
        <p:sp>
          <p:nvSpPr>
            <p:cNvPr id="13" name="Rectangle 12">
              <a:extLst>
                <a:ext uri="{FF2B5EF4-FFF2-40B4-BE49-F238E27FC236}">
                  <a16:creationId xmlns:a16="http://schemas.microsoft.com/office/drawing/2014/main" id="{BE748FB5-D72A-4843-B9A1-E5517AABCB93}"/>
                </a:ext>
              </a:extLst>
            </p:cNvPr>
            <p:cNvSpPr/>
            <p:nvPr/>
          </p:nvSpPr>
          <p:spPr>
            <a:xfrm>
              <a:off x="8681741"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49B52EF4-BB88-4EC9-82CC-2283B40E6F57}"/>
                </a:ext>
              </a:extLst>
            </p:cNvPr>
            <p:cNvSpPr txBox="1"/>
            <p:nvPr/>
          </p:nvSpPr>
          <p:spPr>
            <a:xfrm>
              <a:off x="8681741"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UI Flows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Import</a:t>
              </a:r>
              <a:r>
                <a:rPr lang="en-GB" sz="1100" kern="1200" dirty="0"/>
                <a:t>, Export Flows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Distribute Flows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Sharing of Flows across workspaces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Different Flow Environments and Code Promotion</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Data Policies &amp; Integration Check Points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Flow History and Analytics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HoL - Check your Knowledge</a:t>
              </a:r>
            </a:p>
            <a:p>
              <a:pPr marL="57150" lvl="1" indent="-57150" algn="l" defTabSz="488950">
                <a:lnSpc>
                  <a:spcPct val="150000"/>
                </a:lnSpc>
                <a:spcBef>
                  <a:spcPct val="0"/>
                </a:spcBef>
                <a:spcAft>
                  <a:spcPct val="15000"/>
                </a:spcAft>
                <a:buFont typeface="Wingdings" panose="05000000000000000000" pitchFamily="2" charset="2"/>
                <a:buNone/>
              </a:pPr>
              <a:endParaRPr lang="en-GB" sz="1100" kern="1200" dirty="0"/>
            </a:p>
          </p:txBody>
        </p:sp>
      </p:grpSp>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328131"/>
            <a:ext cx="6768085" cy="206275"/>
          </a:xfrm>
        </p:spPr>
        <p:txBody>
          <a:bodyPr/>
          <a:lstStyle/>
          <a:p>
            <a:pPr marL="454659" marR="537210" indent="2540">
              <a:lnSpc>
                <a:spcPts val="1320"/>
              </a:lnSpc>
            </a:pPr>
            <a:r>
              <a:rPr lang="en-GB" sz="2400" b="1" spc="-5" dirty="0">
                <a:solidFill>
                  <a:schemeClr val="bg1">
                    <a:lumMod val="50000"/>
                  </a:schemeClr>
                </a:solidFill>
                <a:latin typeface="Carlito"/>
                <a:cs typeface="Carlito"/>
              </a:rPr>
              <a:t>SECURING</a:t>
            </a:r>
            <a:r>
              <a:rPr lang="en-GB" sz="2400" b="1" spc="-75" dirty="0">
                <a:solidFill>
                  <a:schemeClr val="bg1">
                    <a:lumMod val="50000"/>
                  </a:schemeClr>
                </a:solidFill>
                <a:latin typeface="Carlito"/>
                <a:cs typeface="Carlito"/>
              </a:rPr>
              <a:t> </a:t>
            </a:r>
            <a:r>
              <a:rPr lang="en-GB" sz="2400" b="1" spc="-15" dirty="0">
                <a:solidFill>
                  <a:schemeClr val="bg1">
                    <a:lumMod val="50000"/>
                  </a:schemeClr>
                </a:solidFill>
                <a:latin typeface="Carlito"/>
                <a:cs typeface="Carlito"/>
              </a:rPr>
              <a:t>YOUR  </a:t>
            </a:r>
            <a:r>
              <a:rPr lang="en-GB" sz="2400" b="1" dirty="0">
                <a:solidFill>
                  <a:schemeClr val="bg1">
                    <a:lumMod val="50000"/>
                  </a:schemeClr>
                </a:solidFill>
                <a:latin typeface="Carlito"/>
                <a:cs typeface="Carlito"/>
              </a:rPr>
              <a:t>EN</a:t>
            </a:r>
            <a:r>
              <a:rPr lang="en-GB" sz="2400" b="1" spc="-5" dirty="0">
                <a:solidFill>
                  <a:schemeClr val="bg1">
                    <a:lumMod val="50000"/>
                  </a:schemeClr>
                </a:solidFill>
                <a:latin typeface="Carlito"/>
                <a:cs typeface="Carlito"/>
              </a:rPr>
              <a:t>VI</a:t>
            </a:r>
            <a:r>
              <a:rPr lang="en-GB" sz="2400" b="1" spc="-15" dirty="0">
                <a:solidFill>
                  <a:schemeClr val="bg1">
                    <a:lumMod val="50000"/>
                  </a:schemeClr>
                </a:solidFill>
                <a:latin typeface="Carlito"/>
                <a:cs typeface="Carlito"/>
              </a:rPr>
              <a:t>R</a:t>
            </a:r>
            <a:r>
              <a:rPr lang="en-GB" sz="2400" b="1" dirty="0">
                <a:solidFill>
                  <a:schemeClr val="bg1">
                    <a:lumMod val="50000"/>
                  </a:schemeClr>
                </a:solidFill>
                <a:latin typeface="Carlito"/>
                <a:cs typeface="Carlito"/>
              </a:rPr>
              <a:t>ON</a:t>
            </a:r>
            <a:r>
              <a:rPr lang="en-GB" sz="2400" b="1" spc="-5" dirty="0">
                <a:solidFill>
                  <a:schemeClr val="bg1">
                    <a:lumMod val="50000"/>
                  </a:schemeClr>
                </a:solidFill>
                <a:latin typeface="Carlito"/>
                <a:cs typeface="Carlito"/>
              </a:rPr>
              <a:t>M</a:t>
            </a:r>
            <a:r>
              <a:rPr lang="en-GB" sz="2400" b="1" dirty="0">
                <a:solidFill>
                  <a:schemeClr val="bg1">
                    <a:lumMod val="50000"/>
                  </a:schemeClr>
                </a:solidFill>
                <a:latin typeface="Carlito"/>
                <a:cs typeface="Carlito"/>
              </a:rPr>
              <a:t>ENTS</a:t>
            </a:r>
            <a:endParaRPr lang="en-GB" sz="2400" dirty="0">
              <a:solidFill>
                <a:schemeClr val="bg1">
                  <a:lumMod val="50000"/>
                </a:schemeClr>
              </a:solidFill>
              <a:latin typeface="Carlito"/>
              <a:cs typeface="Carlito"/>
            </a:endParaRPr>
          </a:p>
        </p:txBody>
      </p:sp>
    </p:spTree>
    <p:extLst>
      <p:ext uri="{BB962C8B-B14F-4D97-AF65-F5344CB8AC3E}">
        <p14:creationId xmlns:p14="http://schemas.microsoft.com/office/powerpoint/2010/main" val="206971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493906" y="228603"/>
            <a:ext cx="11295781" cy="498598"/>
          </a:xfrm>
        </p:spPr>
        <p:txBody>
          <a:bodyPr/>
          <a:lstStyle/>
          <a:p>
            <a:r>
              <a:rPr lang="en-US" sz="3600" spc="-50" dirty="0">
                <a:solidFill>
                  <a:srgbClr val="418AB3"/>
                </a:solidFill>
                <a:ea typeface="+mj-ea"/>
                <a:cs typeface="+mj-cs"/>
              </a:rPr>
              <a:t>The 5 layers of security</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482224" y="1304511"/>
            <a:ext cx="5613777" cy="5324887"/>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1206113" y="1762209"/>
            <a:ext cx="3749521" cy="1881380"/>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PowerApps</a:t>
              </a:r>
              <a:endParaRPr lang="en-US" sz="2615"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89345" cy="440890"/>
            </a:xfrm>
            <a:prstGeom prst="rect">
              <a:avLst/>
            </a:prstGeom>
            <a:noFill/>
          </p:spPr>
          <p:txBody>
            <a:bodyPr wrap="none" lIns="243840" tIns="195072" rIns="243840" bIns="195072" rtlCol="0">
              <a:spAutoFit/>
            </a:bodyPr>
            <a:lstStyle/>
            <a:p>
              <a:pPr defTabSz="1219170">
                <a:lnSpc>
                  <a:spcPct val="90000"/>
                </a:lnSpc>
                <a:spcAft>
                  <a:spcPts val="800"/>
                </a:spcAft>
              </a:pPr>
              <a:r>
                <a:rPr lang="en-US" sz="1400">
                  <a:solidFill>
                    <a:prstClr val="white"/>
                  </a:solidFill>
                  <a:latin typeface="Segoe UI Light"/>
                </a:rPr>
                <a:t>Dev</a:t>
              </a:r>
              <a:endParaRPr lang="en-US" sz="3200">
                <a:solidFill>
                  <a:prstClr val="white"/>
                </a:solidFill>
                <a:latin typeface="Segoe UI Light"/>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409313" y="1965409"/>
            <a:ext cx="3749521" cy="1881380"/>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PowerApps</a:t>
              </a:r>
              <a:endParaRPr lang="en-US" sz="2615">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576600"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612513" y="2168609"/>
            <a:ext cx="3749521" cy="1881380"/>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Apps</a:t>
              </a:r>
              <a:endParaRPr lang="en-US" sz="2615"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298828" y="2409012"/>
              <a:ext cx="105981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Automate</a:t>
              </a:r>
              <a:endParaRPr lang="en-US" sz="2615"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35943"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1328324" y="1028091"/>
            <a:ext cx="3627309" cy="5528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734725" y="4072531"/>
            <a:ext cx="3627311" cy="242352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744263" y="3924355"/>
            <a:ext cx="3608885" cy="283643"/>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2062757" y="3986485"/>
            <a:ext cx="2210899" cy="920633"/>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3110864" y="4448994"/>
            <a:ext cx="740293" cy="22576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5854" y="4292941"/>
            <a:ext cx="490153" cy="490153"/>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2062757" y="5078564"/>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076" y="5161624"/>
            <a:ext cx="1922261" cy="109072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6141796" y="1153845"/>
            <a:ext cx="906704"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7166519" y="1149340"/>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1. Azure AD Conditional Access</a:t>
            </a:r>
          </a:p>
        </p:txBody>
      </p:sp>
      <p:sp>
        <p:nvSpPr>
          <p:cNvPr id="184" name="Arrow: Right 183">
            <a:extLst>
              <a:ext uri="{FF2B5EF4-FFF2-40B4-BE49-F238E27FC236}">
                <a16:creationId xmlns:a16="http://schemas.microsoft.com/office/drawing/2014/main" id="{94CB2461-06BF-4DE8-B005-18227FCEA6EB}"/>
              </a:ext>
            </a:extLst>
          </p:cNvPr>
          <p:cNvSpPr/>
          <p:nvPr/>
        </p:nvSpPr>
        <p:spPr bwMode="auto">
          <a:xfrm>
            <a:off x="5470020" y="2372786"/>
            <a:ext cx="1578480"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5" name="TextBox 184">
            <a:extLst>
              <a:ext uri="{FF2B5EF4-FFF2-40B4-BE49-F238E27FC236}">
                <a16:creationId xmlns:a16="http://schemas.microsoft.com/office/drawing/2014/main" id="{81883004-A101-4E57-8C0A-04B6481D9926}"/>
              </a:ext>
            </a:extLst>
          </p:cNvPr>
          <p:cNvSpPr txBox="1"/>
          <p:nvPr/>
        </p:nvSpPr>
        <p:spPr>
          <a:xfrm>
            <a:off x="7166519" y="2368281"/>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2. Environment roles</a:t>
            </a:r>
          </a:p>
        </p:txBody>
      </p:sp>
      <p:sp>
        <p:nvSpPr>
          <p:cNvPr id="186" name="Arrow: Right 185">
            <a:extLst>
              <a:ext uri="{FF2B5EF4-FFF2-40B4-BE49-F238E27FC236}">
                <a16:creationId xmlns:a16="http://schemas.microsoft.com/office/drawing/2014/main" id="{2696B5AE-C925-40F1-A4C7-798E8D687CBF}"/>
              </a:ext>
            </a:extLst>
          </p:cNvPr>
          <p:cNvSpPr/>
          <p:nvPr/>
        </p:nvSpPr>
        <p:spPr bwMode="auto">
          <a:xfrm>
            <a:off x="4430578" y="3191469"/>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7" name="TextBox 186">
            <a:extLst>
              <a:ext uri="{FF2B5EF4-FFF2-40B4-BE49-F238E27FC236}">
                <a16:creationId xmlns:a16="http://schemas.microsoft.com/office/drawing/2014/main" id="{68E1C4A2-7309-4AB4-9B3D-D850D69E7486}"/>
              </a:ext>
            </a:extLst>
          </p:cNvPr>
          <p:cNvSpPr txBox="1"/>
          <p:nvPr/>
        </p:nvSpPr>
        <p:spPr>
          <a:xfrm>
            <a:off x="7145301" y="3029897"/>
            <a:ext cx="4866731" cy="738664"/>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3. Resource permissions for apps, flows, custom connectors…</a:t>
            </a:r>
          </a:p>
        </p:txBody>
      </p:sp>
      <p:sp>
        <p:nvSpPr>
          <p:cNvPr id="188" name="Arrow: Right 187">
            <a:extLst>
              <a:ext uri="{FF2B5EF4-FFF2-40B4-BE49-F238E27FC236}">
                <a16:creationId xmlns:a16="http://schemas.microsoft.com/office/drawing/2014/main" id="{BF523016-8D2D-4A60-B9F4-6CE59F9C6CDA}"/>
              </a:ext>
            </a:extLst>
          </p:cNvPr>
          <p:cNvSpPr/>
          <p:nvPr/>
        </p:nvSpPr>
        <p:spPr bwMode="auto">
          <a:xfrm>
            <a:off x="4430578" y="4237123"/>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9" name="TextBox 188">
            <a:extLst>
              <a:ext uri="{FF2B5EF4-FFF2-40B4-BE49-F238E27FC236}">
                <a16:creationId xmlns:a16="http://schemas.microsoft.com/office/drawing/2014/main" id="{56DC4EA7-2030-45AA-9D54-A68810195E7D}"/>
              </a:ext>
            </a:extLst>
          </p:cNvPr>
          <p:cNvSpPr txBox="1"/>
          <p:nvPr/>
        </p:nvSpPr>
        <p:spPr>
          <a:xfrm>
            <a:off x="7145301" y="4248053"/>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4. CDS security roles</a:t>
            </a:r>
          </a:p>
        </p:txBody>
      </p:sp>
      <p:sp>
        <p:nvSpPr>
          <p:cNvPr id="190" name="Arrow: Right 189">
            <a:extLst>
              <a:ext uri="{FF2B5EF4-FFF2-40B4-BE49-F238E27FC236}">
                <a16:creationId xmlns:a16="http://schemas.microsoft.com/office/drawing/2014/main" id="{41718916-672A-4D81-B626-E3C28AAE60D3}"/>
              </a:ext>
            </a:extLst>
          </p:cNvPr>
          <p:cNvSpPr/>
          <p:nvPr/>
        </p:nvSpPr>
        <p:spPr bwMode="auto">
          <a:xfrm>
            <a:off x="4451795" y="5442531"/>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91" name="TextBox 190">
            <a:extLst>
              <a:ext uri="{FF2B5EF4-FFF2-40B4-BE49-F238E27FC236}">
                <a16:creationId xmlns:a16="http://schemas.microsoft.com/office/drawing/2014/main" id="{0494706F-1BBD-4681-AAE2-D06119F1D52E}"/>
              </a:ext>
            </a:extLst>
          </p:cNvPr>
          <p:cNvSpPr txBox="1"/>
          <p:nvPr/>
        </p:nvSpPr>
        <p:spPr>
          <a:xfrm>
            <a:off x="7166519" y="5280961"/>
            <a:ext cx="4866731" cy="1477328"/>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5. Cross-tenant inbound &amp; outbound restrictions to the </a:t>
            </a:r>
            <a:r>
              <a:rPr lang="fr-FR" sz="2400" dirty="0">
                <a:gradFill>
                  <a:gsLst>
                    <a:gs pos="0">
                      <a:prstClr val="black"/>
                    </a:gs>
                    <a:gs pos="86000">
                      <a:prstClr val="black"/>
                    </a:gs>
                  </a:gsLst>
                  <a:lin ang="5400000" scaled="0"/>
                </a:gradFill>
                <a:latin typeface="Segoe UI Light"/>
              </a:rPr>
              <a:t>300+ connectors to cloud services, content services, </a:t>
            </a:r>
            <a:r>
              <a:rPr lang="fr-FR" sz="2400" dirty="0" err="1">
                <a:gradFill>
                  <a:gsLst>
                    <a:gs pos="0">
                      <a:prstClr val="black"/>
                    </a:gs>
                    <a:gs pos="86000">
                      <a:prstClr val="black"/>
                    </a:gs>
                  </a:gsLst>
                  <a:lin ang="5400000" scaled="0"/>
                </a:gradFill>
                <a:latin typeface="Segoe UI Light"/>
              </a:rPr>
              <a:t>DBs</a:t>
            </a:r>
            <a:r>
              <a:rPr lang="fr-FR" sz="2400" dirty="0">
                <a:gradFill>
                  <a:gsLst>
                    <a:gs pos="0">
                      <a:prstClr val="black"/>
                    </a:gs>
                    <a:gs pos="86000">
                      <a:prstClr val="black"/>
                    </a:gs>
                  </a:gsLst>
                  <a:lin ang="5400000" scaled="0"/>
                </a:gradFill>
                <a:latin typeface="Segoe UI Light"/>
              </a:rPr>
              <a:t>, APIs, etc.</a:t>
            </a:r>
          </a:p>
        </p:txBody>
      </p:sp>
    </p:spTree>
    <p:extLst>
      <p:ext uri="{BB962C8B-B14F-4D97-AF65-F5344CB8AC3E}">
        <p14:creationId xmlns:p14="http://schemas.microsoft.com/office/powerpoint/2010/main" val="4289524203"/>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493906" y="228603"/>
            <a:ext cx="11295781" cy="498598"/>
          </a:xfrm>
        </p:spPr>
        <p:txBody>
          <a:bodyPr/>
          <a:lstStyle/>
          <a:p>
            <a:r>
              <a:rPr lang="en-US" sz="3600" spc="-50" dirty="0">
                <a:solidFill>
                  <a:srgbClr val="418AB3"/>
                </a:solidFill>
                <a:ea typeface="+mj-ea"/>
                <a:cs typeface="+mj-cs"/>
              </a:rPr>
              <a:t>The 5 layers of security + the one that maters most</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482224" y="1304511"/>
            <a:ext cx="5613777" cy="5324887"/>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1206113" y="1762209"/>
            <a:ext cx="3749521" cy="1881380"/>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PowerApps</a:t>
              </a:r>
              <a:endParaRPr lang="en-US" sz="2615"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89345" cy="440890"/>
            </a:xfrm>
            <a:prstGeom prst="rect">
              <a:avLst/>
            </a:prstGeom>
            <a:noFill/>
          </p:spPr>
          <p:txBody>
            <a:bodyPr wrap="none" lIns="243840" tIns="195072" rIns="243840" bIns="195072" rtlCol="0">
              <a:spAutoFit/>
            </a:bodyPr>
            <a:lstStyle/>
            <a:p>
              <a:pPr defTabSz="1219170">
                <a:lnSpc>
                  <a:spcPct val="90000"/>
                </a:lnSpc>
                <a:spcAft>
                  <a:spcPts val="800"/>
                </a:spcAft>
              </a:pPr>
              <a:r>
                <a:rPr lang="en-US" sz="1400">
                  <a:solidFill>
                    <a:prstClr val="white"/>
                  </a:solidFill>
                  <a:latin typeface="Segoe UI Light"/>
                </a:rPr>
                <a:t>Dev</a:t>
              </a:r>
              <a:endParaRPr lang="en-US" sz="3200">
                <a:solidFill>
                  <a:prstClr val="white"/>
                </a:solidFill>
                <a:latin typeface="Segoe UI Light"/>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409313" y="1965409"/>
            <a:ext cx="3749521" cy="1881380"/>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PowerApps</a:t>
              </a:r>
              <a:endParaRPr lang="en-US" sz="2615">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576600"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612513" y="2168609"/>
            <a:ext cx="3749521" cy="1881380"/>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Apps</a:t>
              </a:r>
              <a:endParaRPr lang="en-US" sz="2615"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308016" y="2409567"/>
              <a:ext cx="1159345"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Automate</a:t>
              </a:r>
              <a:endParaRPr lang="en-US" sz="2615"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35943"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1328324" y="1028091"/>
            <a:ext cx="3627309" cy="5528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734725" y="4072531"/>
            <a:ext cx="3627311" cy="242352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744263" y="3924355"/>
            <a:ext cx="3608885" cy="283643"/>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2062757" y="3986485"/>
            <a:ext cx="2210899" cy="920633"/>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3110864" y="4448994"/>
            <a:ext cx="740293" cy="22576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5854" y="4292941"/>
            <a:ext cx="490153" cy="490153"/>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2062757" y="5078564"/>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076" y="5161624"/>
            <a:ext cx="1922261" cy="109072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6299200" y="3334347"/>
            <a:ext cx="696331" cy="738664"/>
          </a:xfrm>
          <a:prstGeom prst="rightArrow">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7166519" y="1149340"/>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1. Azure AD Conditional Access</a:t>
            </a:r>
          </a:p>
        </p:txBody>
      </p:sp>
      <p:sp>
        <p:nvSpPr>
          <p:cNvPr id="185" name="TextBox 184">
            <a:extLst>
              <a:ext uri="{FF2B5EF4-FFF2-40B4-BE49-F238E27FC236}">
                <a16:creationId xmlns:a16="http://schemas.microsoft.com/office/drawing/2014/main" id="{81883004-A101-4E57-8C0A-04B6481D9926}"/>
              </a:ext>
            </a:extLst>
          </p:cNvPr>
          <p:cNvSpPr txBox="1"/>
          <p:nvPr/>
        </p:nvSpPr>
        <p:spPr>
          <a:xfrm>
            <a:off x="7166519" y="2368281"/>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2. Environment roles</a:t>
            </a:r>
          </a:p>
        </p:txBody>
      </p:sp>
      <p:sp>
        <p:nvSpPr>
          <p:cNvPr id="187" name="TextBox 186">
            <a:extLst>
              <a:ext uri="{FF2B5EF4-FFF2-40B4-BE49-F238E27FC236}">
                <a16:creationId xmlns:a16="http://schemas.microsoft.com/office/drawing/2014/main" id="{68E1C4A2-7309-4AB4-9B3D-D850D69E7486}"/>
              </a:ext>
            </a:extLst>
          </p:cNvPr>
          <p:cNvSpPr txBox="1"/>
          <p:nvPr/>
        </p:nvSpPr>
        <p:spPr>
          <a:xfrm>
            <a:off x="7145301" y="3029897"/>
            <a:ext cx="4866731" cy="738664"/>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3. Resource permissions for apps, flows, custom connectors…</a:t>
            </a:r>
          </a:p>
        </p:txBody>
      </p:sp>
      <p:sp>
        <p:nvSpPr>
          <p:cNvPr id="189" name="TextBox 188">
            <a:extLst>
              <a:ext uri="{FF2B5EF4-FFF2-40B4-BE49-F238E27FC236}">
                <a16:creationId xmlns:a16="http://schemas.microsoft.com/office/drawing/2014/main" id="{56DC4EA7-2030-45AA-9D54-A68810195E7D}"/>
              </a:ext>
            </a:extLst>
          </p:cNvPr>
          <p:cNvSpPr txBox="1"/>
          <p:nvPr/>
        </p:nvSpPr>
        <p:spPr>
          <a:xfrm>
            <a:off x="7145301" y="4248053"/>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4. CDS security roles</a:t>
            </a:r>
          </a:p>
        </p:txBody>
      </p:sp>
      <p:sp>
        <p:nvSpPr>
          <p:cNvPr id="191" name="TextBox 190">
            <a:extLst>
              <a:ext uri="{FF2B5EF4-FFF2-40B4-BE49-F238E27FC236}">
                <a16:creationId xmlns:a16="http://schemas.microsoft.com/office/drawing/2014/main" id="{0494706F-1BBD-4681-AAE2-D06119F1D52E}"/>
              </a:ext>
            </a:extLst>
          </p:cNvPr>
          <p:cNvSpPr txBox="1"/>
          <p:nvPr/>
        </p:nvSpPr>
        <p:spPr>
          <a:xfrm>
            <a:off x="7166519" y="5280960"/>
            <a:ext cx="4866731" cy="738664"/>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5. Cross-tenant inbound &amp; outbound connector restriction</a:t>
            </a:r>
          </a:p>
        </p:txBody>
      </p:sp>
      <p:sp>
        <p:nvSpPr>
          <p:cNvPr id="3" name="Rectangle 2">
            <a:extLst>
              <a:ext uri="{FF2B5EF4-FFF2-40B4-BE49-F238E27FC236}">
                <a16:creationId xmlns:a16="http://schemas.microsoft.com/office/drawing/2014/main" id="{977CEFB2-5B3B-4C63-BD48-531D94D247F7}"/>
              </a:ext>
            </a:extLst>
          </p:cNvPr>
          <p:cNvSpPr/>
          <p:nvPr/>
        </p:nvSpPr>
        <p:spPr bwMode="auto">
          <a:xfrm>
            <a:off x="7145302" y="1149341"/>
            <a:ext cx="4773649" cy="5480057"/>
          </a:xfrm>
          <a:prstGeom prst="rect">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9120">
              <a:lnSpc>
                <a:spcPct val="90000"/>
              </a:lnSpc>
              <a:spcAft>
                <a:spcPts val="444"/>
              </a:spcAft>
              <a:defRPr/>
            </a:pPr>
            <a:endParaRPr lang="en-US" sz="3200" u="sng" dirty="0">
              <a:solidFill>
                <a:prstClr val="white"/>
              </a:solidFill>
              <a:latin typeface="Segoe UI Light"/>
            </a:endParaRPr>
          </a:p>
          <a:p>
            <a:pPr algn="ctr" defTabSz="1219120">
              <a:lnSpc>
                <a:spcPct val="90000"/>
              </a:lnSpc>
              <a:spcAft>
                <a:spcPts val="444"/>
              </a:spcAft>
              <a:defRPr/>
            </a:pPr>
            <a:r>
              <a:rPr lang="en-US" sz="3200" u="sng" dirty="0">
                <a:solidFill>
                  <a:prstClr val="white"/>
                </a:solidFill>
                <a:latin typeface="Segoe UI Light"/>
              </a:rPr>
              <a:t>Secure your data at rest</a:t>
            </a:r>
          </a:p>
          <a:p>
            <a:pPr marL="380990" indent="-380990"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There is no such thing as security through obscurity</a:t>
            </a:r>
          </a:p>
          <a:p>
            <a:pPr marL="609585" indent="-609585"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Power Apps and Power Automate do not provide users with access to any data assets that they don’t already have access to. </a:t>
            </a:r>
          </a:p>
          <a:p>
            <a:pPr marL="609585" indent="-609585"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Users should only have access to data that they really require access to. </a:t>
            </a:r>
          </a:p>
          <a:p>
            <a:pPr defTabSz="1219170"/>
            <a:endParaRPr lang="en-US" sz="2400" dirty="0">
              <a:solidFill>
                <a:prstClr val="white"/>
              </a:solidFill>
              <a:latin typeface="Segoe UI Light"/>
            </a:endParaRPr>
          </a:p>
        </p:txBody>
      </p:sp>
    </p:spTree>
    <p:extLst>
      <p:ext uri="{BB962C8B-B14F-4D97-AF65-F5344CB8AC3E}">
        <p14:creationId xmlns:p14="http://schemas.microsoft.com/office/powerpoint/2010/main" val="2162789239"/>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CC15-6D15-47D2-994E-A8234D21A45E}"/>
              </a:ext>
            </a:extLst>
          </p:cNvPr>
          <p:cNvSpPr>
            <a:spLocks noGrp="1"/>
          </p:cNvSpPr>
          <p:nvPr>
            <p:ph type="title"/>
          </p:nvPr>
        </p:nvSpPr>
        <p:spPr>
          <a:xfrm>
            <a:off x="493906" y="228603"/>
            <a:ext cx="11295781" cy="498598"/>
          </a:xfrm>
        </p:spPr>
        <p:txBody>
          <a:bodyPr/>
          <a:lstStyle/>
          <a:p>
            <a:r>
              <a:rPr lang="en-US" sz="3600" spc="-50" dirty="0">
                <a:solidFill>
                  <a:srgbClr val="418AB3"/>
                </a:solidFill>
                <a:ea typeface="+mj-ea"/>
                <a:cs typeface="+mj-cs"/>
              </a:rPr>
              <a:t>#1 - Conditional service access</a:t>
            </a:r>
          </a:p>
        </p:txBody>
      </p:sp>
      <p:sp>
        <p:nvSpPr>
          <p:cNvPr id="3" name="Content Placeholder 2">
            <a:extLst>
              <a:ext uri="{FF2B5EF4-FFF2-40B4-BE49-F238E27FC236}">
                <a16:creationId xmlns:a16="http://schemas.microsoft.com/office/drawing/2014/main" id="{36C1EB72-D9AE-4469-8C7A-A1FA958AF113}"/>
              </a:ext>
            </a:extLst>
          </p:cNvPr>
          <p:cNvSpPr>
            <a:spLocks noGrp="1"/>
          </p:cNvSpPr>
          <p:nvPr>
            <p:ph sz="half" idx="1"/>
          </p:nvPr>
        </p:nvSpPr>
        <p:spPr>
          <a:xfrm>
            <a:off x="496948" y="1796819"/>
            <a:ext cx="5491005" cy="3956083"/>
          </a:xfrm>
        </p:spPr>
        <p:txBody>
          <a:bodyPr/>
          <a:lstStyle/>
          <a:p>
            <a:r>
              <a:rPr lang="en-US" sz="3200"/>
              <a:t>Azure AD Premium required</a:t>
            </a:r>
          </a:p>
          <a:p>
            <a:r>
              <a:rPr lang="en-US" sz="3200"/>
              <a:t>Scenario coverage</a:t>
            </a:r>
          </a:p>
          <a:p>
            <a:pPr lvl="1"/>
            <a:r>
              <a:rPr lang="en-US"/>
              <a:t>Grant/block access based upon</a:t>
            </a:r>
          </a:p>
          <a:p>
            <a:pPr lvl="2"/>
            <a:r>
              <a:rPr lang="en-US"/>
              <a:t>User/Group</a:t>
            </a:r>
          </a:p>
          <a:p>
            <a:pPr lvl="2"/>
            <a:r>
              <a:rPr lang="en-US"/>
              <a:t>Device</a:t>
            </a:r>
          </a:p>
          <a:p>
            <a:pPr lvl="2"/>
            <a:r>
              <a:rPr lang="en-US"/>
              <a:t>Location</a:t>
            </a:r>
          </a:p>
          <a:p>
            <a:endParaRPr lang="en-US"/>
          </a:p>
        </p:txBody>
      </p:sp>
      <p:pic>
        <p:nvPicPr>
          <p:cNvPr id="7" name="Picture 6">
            <a:extLst>
              <a:ext uri="{FF2B5EF4-FFF2-40B4-BE49-F238E27FC236}">
                <a16:creationId xmlns:a16="http://schemas.microsoft.com/office/drawing/2014/main" id="{9AAE8E48-0A6A-478F-B488-1F61AB845E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99959" y="1936021"/>
            <a:ext cx="5795444" cy="3816752"/>
          </a:xfrm>
          <a:prstGeom prst="rect">
            <a:avLst/>
          </a:prstGeom>
          <a:ln>
            <a:solidFill>
              <a:schemeClr val="tx1"/>
            </a:solidFill>
          </a:ln>
        </p:spPr>
      </p:pic>
    </p:spTree>
    <p:extLst>
      <p:ext uri="{BB962C8B-B14F-4D97-AF65-F5344CB8AC3E}">
        <p14:creationId xmlns:p14="http://schemas.microsoft.com/office/powerpoint/2010/main" val="203355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78017" y="258583"/>
            <a:ext cx="11678623" cy="498598"/>
          </a:xfrm>
        </p:spPr>
        <p:txBody>
          <a:bodyPr/>
          <a:lstStyle/>
          <a:p>
            <a:r>
              <a:rPr lang="en-US" sz="3600" spc="-50" dirty="0">
                <a:solidFill>
                  <a:srgbClr val="418AB3"/>
                </a:solidFill>
                <a:ea typeface="+mj-ea"/>
                <a:cs typeface="+mj-cs"/>
              </a:rPr>
              <a:t>#2-4   Environment security and access control</a:t>
            </a:r>
          </a:p>
        </p:txBody>
      </p:sp>
      <p:sp>
        <p:nvSpPr>
          <p:cNvPr id="22" name="Rectangle 21">
            <a:extLst>
              <a:ext uri="{FF2B5EF4-FFF2-40B4-BE49-F238E27FC236}">
                <a16:creationId xmlns:a16="http://schemas.microsoft.com/office/drawing/2014/main" id="{FC43DDBF-A3DA-4358-A5AD-26EEC4FFCBDD}"/>
              </a:ext>
            </a:extLst>
          </p:cNvPr>
          <p:cNvSpPr/>
          <p:nvPr/>
        </p:nvSpPr>
        <p:spPr bwMode="auto">
          <a:xfrm>
            <a:off x="249499" y="1296050"/>
            <a:ext cx="1600200" cy="1784277"/>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CB15E031-752B-4ECA-BA1B-0124C299F81C}"/>
              </a:ext>
            </a:extLst>
          </p:cNvPr>
          <p:cNvSpPr/>
          <p:nvPr/>
        </p:nvSpPr>
        <p:spPr bwMode="auto">
          <a:xfrm>
            <a:off x="448823" y="1765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App</a:t>
            </a:r>
          </a:p>
        </p:txBody>
      </p:sp>
      <p:sp>
        <p:nvSpPr>
          <p:cNvPr id="26" name="Rectangle 25">
            <a:extLst>
              <a:ext uri="{FF2B5EF4-FFF2-40B4-BE49-F238E27FC236}">
                <a16:creationId xmlns:a16="http://schemas.microsoft.com/office/drawing/2014/main" id="{3870C991-F06B-4BC4-8597-61956456AD92}"/>
              </a:ext>
            </a:extLst>
          </p:cNvPr>
          <p:cNvSpPr/>
          <p:nvPr/>
        </p:nvSpPr>
        <p:spPr bwMode="auto">
          <a:xfrm>
            <a:off x="448823" y="2146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Light"/>
                <a:ea typeface="Segoe UI" pitchFamily="34" charset="0"/>
                <a:cs typeface="Segoe UI" pitchFamily="34" charset="0"/>
              </a:rPr>
              <a:t>Flow</a:t>
            </a:r>
          </a:p>
        </p:txBody>
      </p:sp>
      <p:sp>
        <p:nvSpPr>
          <p:cNvPr id="27" name="Rectangle 26">
            <a:extLst>
              <a:ext uri="{FF2B5EF4-FFF2-40B4-BE49-F238E27FC236}">
                <a16:creationId xmlns:a16="http://schemas.microsoft.com/office/drawing/2014/main" id="{5A561DD2-5094-4B61-923C-1060B5F6DBFD}"/>
              </a:ext>
            </a:extLst>
          </p:cNvPr>
          <p:cNvSpPr/>
          <p:nvPr/>
        </p:nvSpPr>
        <p:spPr bwMode="auto">
          <a:xfrm>
            <a:off x="448823" y="2527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Custom Connector</a:t>
            </a:r>
          </a:p>
        </p:txBody>
      </p:sp>
      <p:sp>
        <p:nvSpPr>
          <p:cNvPr id="28" name="Rectangle 27">
            <a:extLst>
              <a:ext uri="{FF2B5EF4-FFF2-40B4-BE49-F238E27FC236}">
                <a16:creationId xmlns:a16="http://schemas.microsoft.com/office/drawing/2014/main" id="{53540754-86EB-4F37-A970-EB10C1C0C65A}"/>
              </a:ext>
            </a:extLst>
          </p:cNvPr>
          <p:cNvSpPr/>
          <p:nvPr/>
        </p:nvSpPr>
        <p:spPr bwMode="auto">
          <a:xfrm>
            <a:off x="154756" y="1216825"/>
            <a:ext cx="4648200" cy="2036935"/>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 name="TextBox 28">
            <a:extLst>
              <a:ext uri="{FF2B5EF4-FFF2-40B4-BE49-F238E27FC236}">
                <a16:creationId xmlns:a16="http://schemas.microsoft.com/office/drawing/2014/main" id="{8847F3BB-2C98-4339-9436-401DD6DAEEBA}"/>
              </a:ext>
            </a:extLst>
          </p:cNvPr>
          <p:cNvSpPr txBox="1"/>
          <p:nvPr/>
        </p:nvSpPr>
        <p:spPr>
          <a:xfrm>
            <a:off x="335361" y="1220755"/>
            <a:ext cx="1497846" cy="517065"/>
          </a:xfrm>
          <a:prstGeom prst="rect">
            <a:avLst/>
          </a:prstGeom>
          <a:noFill/>
        </p:spPr>
        <p:txBody>
          <a:bodyPr wrap="none" lIns="182880" tIns="146304" rIns="182880" bIns="146304" rtlCol="0">
            <a:spAutoFit/>
          </a:bodyPr>
          <a:lstStyle/>
          <a:p>
            <a:pPr defTabSz="1219170">
              <a:lnSpc>
                <a:spcPct val="90000"/>
              </a:lnSpc>
              <a:spcAft>
                <a:spcPts val="600"/>
              </a:spcAft>
            </a:pPr>
            <a:r>
              <a:rPr lang="en-US" sz="1600" b="1">
                <a:solidFill>
                  <a:prstClr val="white"/>
                </a:solidFill>
                <a:latin typeface="Segoe UI Light"/>
              </a:rPr>
              <a:t>Env (no CDS)</a:t>
            </a:r>
          </a:p>
        </p:txBody>
      </p:sp>
      <p:sp>
        <p:nvSpPr>
          <p:cNvPr id="30" name="Arrow: Right 29">
            <a:extLst>
              <a:ext uri="{FF2B5EF4-FFF2-40B4-BE49-F238E27FC236}">
                <a16:creationId xmlns:a16="http://schemas.microsoft.com/office/drawing/2014/main" id="{97C151F9-9A9A-478A-9FE4-8AD4CABD764D}"/>
              </a:ext>
            </a:extLst>
          </p:cNvPr>
          <p:cNvSpPr/>
          <p:nvPr/>
        </p:nvSpPr>
        <p:spPr bwMode="auto">
          <a:xfrm rot="10800000">
            <a:off x="1870877" y="1305389"/>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TextBox 30">
            <a:extLst>
              <a:ext uri="{FF2B5EF4-FFF2-40B4-BE49-F238E27FC236}">
                <a16:creationId xmlns:a16="http://schemas.microsoft.com/office/drawing/2014/main" id="{B3886265-A1CA-4E3C-B0DE-19D6026461D9}"/>
              </a:ext>
            </a:extLst>
          </p:cNvPr>
          <p:cNvSpPr txBox="1"/>
          <p:nvPr/>
        </p:nvSpPr>
        <p:spPr>
          <a:xfrm>
            <a:off x="2307262" y="1243960"/>
            <a:ext cx="2343295" cy="738664"/>
          </a:xfrm>
          <a:prstGeom prst="rect">
            <a:avLst/>
          </a:prstGeom>
          <a:noFill/>
        </p:spPr>
        <p:txBody>
          <a:bodyPr wrap="squar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Environment Roles </a:t>
            </a:r>
            <a:r>
              <a:rPr lang="en-US" sz="1400">
                <a:gradFill>
                  <a:gsLst>
                    <a:gs pos="2917">
                      <a:prstClr val="black"/>
                    </a:gs>
                    <a:gs pos="30000">
                      <a:prstClr val="black"/>
                    </a:gs>
                  </a:gsLst>
                  <a:lin ang="5400000" scaled="0"/>
                </a:gradFill>
                <a:latin typeface="Segoe UI Light"/>
              </a:rPr>
              <a:t>(Maker/Admin)</a:t>
            </a:r>
            <a:endParaRPr lang="en-US">
              <a:gradFill>
                <a:gsLst>
                  <a:gs pos="2917">
                    <a:prstClr val="black"/>
                  </a:gs>
                  <a:gs pos="30000">
                    <a:prstClr val="black"/>
                  </a:gs>
                </a:gsLst>
                <a:lin ang="5400000" scaled="0"/>
              </a:gradFill>
              <a:latin typeface="Segoe UI Light"/>
            </a:endParaRPr>
          </a:p>
        </p:txBody>
      </p:sp>
      <p:sp>
        <p:nvSpPr>
          <p:cNvPr id="32" name="Arrow: Right 31">
            <a:extLst>
              <a:ext uri="{FF2B5EF4-FFF2-40B4-BE49-F238E27FC236}">
                <a16:creationId xmlns:a16="http://schemas.microsoft.com/office/drawing/2014/main" id="{05FB1EF6-4CB0-4A89-A21E-B1D08EBCBE92}"/>
              </a:ext>
            </a:extLst>
          </p:cNvPr>
          <p:cNvSpPr/>
          <p:nvPr/>
        </p:nvSpPr>
        <p:spPr bwMode="auto">
          <a:xfrm rot="10800000">
            <a:off x="1892421" y="2097253"/>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3" name="TextBox 32">
            <a:extLst>
              <a:ext uri="{FF2B5EF4-FFF2-40B4-BE49-F238E27FC236}">
                <a16:creationId xmlns:a16="http://schemas.microsoft.com/office/drawing/2014/main" id="{40158250-7B71-424F-89E9-677DCFB9B5A7}"/>
              </a:ext>
            </a:extLst>
          </p:cNvPr>
          <p:cNvSpPr txBox="1"/>
          <p:nvPr/>
        </p:nvSpPr>
        <p:spPr>
          <a:xfrm>
            <a:off x="2328808" y="2035824"/>
            <a:ext cx="2487861" cy="815608"/>
          </a:xfrm>
          <a:prstGeom prst="rect">
            <a:avLst/>
          </a:prstGeom>
          <a:noFill/>
        </p:spPr>
        <p:txBody>
          <a:bodyPr wrap="non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Resource Permissions </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(Owner/Contributor/User…)</a:t>
            </a:r>
            <a:endParaRPr lang="en-US" sz="2000">
              <a:gradFill>
                <a:gsLst>
                  <a:gs pos="2917">
                    <a:prstClr val="black"/>
                  </a:gs>
                  <a:gs pos="30000">
                    <a:prstClr val="black"/>
                  </a:gs>
                </a:gsLst>
                <a:lin ang="5400000" scaled="0"/>
              </a:gradFill>
              <a:latin typeface="Segoe UI Light"/>
            </a:endParaRPr>
          </a:p>
        </p:txBody>
      </p:sp>
      <p:sp>
        <p:nvSpPr>
          <p:cNvPr id="36" name="Right Brace 35">
            <a:extLst>
              <a:ext uri="{FF2B5EF4-FFF2-40B4-BE49-F238E27FC236}">
                <a16:creationId xmlns:a16="http://schemas.microsoft.com/office/drawing/2014/main" id="{01F8A383-FBB0-46AA-92EC-163BA169FF01}"/>
              </a:ext>
            </a:extLst>
          </p:cNvPr>
          <p:cNvSpPr/>
          <p:nvPr/>
        </p:nvSpPr>
        <p:spPr>
          <a:xfrm>
            <a:off x="1602556" y="1765815"/>
            <a:ext cx="182880" cy="10668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a:solidFill>
                <a:prstClr val="black"/>
              </a:solidFill>
              <a:latin typeface="Segoe UI Light"/>
            </a:endParaRPr>
          </a:p>
        </p:txBody>
      </p:sp>
      <p:sp>
        <p:nvSpPr>
          <p:cNvPr id="37" name="Rectangle 36">
            <a:extLst>
              <a:ext uri="{FF2B5EF4-FFF2-40B4-BE49-F238E27FC236}">
                <a16:creationId xmlns:a16="http://schemas.microsoft.com/office/drawing/2014/main" id="{AB030AE7-4CBE-4104-ABF6-FC795E6914E4}"/>
              </a:ext>
            </a:extLst>
          </p:cNvPr>
          <p:cNvSpPr/>
          <p:nvPr/>
        </p:nvSpPr>
        <p:spPr bwMode="auto">
          <a:xfrm>
            <a:off x="260719" y="3601857"/>
            <a:ext cx="1600200" cy="2459449"/>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9" name="TextBox 38">
            <a:extLst>
              <a:ext uri="{FF2B5EF4-FFF2-40B4-BE49-F238E27FC236}">
                <a16:creationId xmlns:a16="http://schemas.microsoft.com/office/drawing/2014/main" id="{570AF38E-5C8A-432E-883F-FAECAF5C751B}"/>
              </a:ext>
            </a:extLst>
          </p:cNvPr>
          <p:cNvSpPr txBox="1"/>
          <p:nvPr/>
        </p:nvSpPr>
        <p:spPr>
          <a:xfrm>
            <a:off x="652113" y="5693221"/>
            <a:ext cx="811440" cy="369075"/>
          </a:xfrm>
          <a:prstGeom prst="rect">
            <a:avLst/>
          </a:prstGeom>
          <a:noFill/>
        </p:spPr>
        <p:txBody>
          <a:bodyPr wrap="none" rtlCol="0">
            <a:spAutoFit/>
          </a:bodyPr>
          <a:lstStyle/>
          <a:p>
            <a:pPr algn="ctr" defTabSz="587275">
              <a:defRPr/>
            </a:pPr>
            <a:r>
              <a:rPr lang="en-US" sz="899">
                <a:solidFill>
                  <a:prstClr val="white"/>
                </a:solidFill>
                <a:latin typeface="Segoe UI" panose="020B0502040204020203" pitchFamily="34" charset="0"/>
                <a:cs typeface="Segoe UI" panose="020B0502040204020203" pitchFamily="34" charset="0"/>
              </a:rPr>
              <a:t>Common </a:t>
            </a:r>
            <a:br>
              <a:rPr lang="en-US" sz="899">
                <a:solidFill>
                  <a:prstClr val="white"/>
                </a:solidFill>
                <a:latin typeface="Segoe UI" panose="020B0502040204020203" pitchFamily="34" charset="0"/>
                <a:cs typeface="Segoe UI" panose="020B0502040204020203" pitchFamily="34" charset="0"/>
              </a:rPr>
            </a:br>
            <a:r>
              <a:rPr lang="en-US" sz="899">
                <a:solidFill>
                  <a:prstClr val="white"/>
                </a:solidFill>
                <a:latin typeface="Segoe UI" panose="020B0502040204020203" pitchFamily="34" charset="0"/>
                <a:cs typeface="Segoe UI" panose="020B0502040204020203" pitchFamily="34" charset="0"/>
              </a:rPr>
              <a:t>Data Service</a:t>
            </a:r>
          </a:p>
        </p:txBody>
      </p:sp>
      <p:sp>
        <p:nvSpPr>
          <p:cNvPr id="40" name="Rectangle 39">
            <a:extLst>
              <a:ext uri="{FF2B5EF4-FFF2-40B4-BE49-F238E27FC236}">
                <a16:creationId xmlns:a16="http://schemas.microsoft.com/office/drawing/2014/main" id="{AEEC1E94-040C-420C-8674-2F2838729353}"/>
              </a:ext>
            </a:extLst>
          </p:cNvPr>
          <p:cNvSpPr/>
          <p:nvPr/>
        </p:nvSpPr>
        <p:spPr bwMode="auto">
          <a:xfrm>
            <a:off x="460043" y="4071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App</a:t>
            </a:r>
          </a:p>
        </p:txBody>
      </p:sp>
      <p:sp>
        <p:nvSpPr>
          <p:cNvPr id="41" name="Rectangle 40">
            <a:extLst>
              <a:ext uri="{FF2B5EF4-FFF2-40B4-BE49-F238E27FC236}">
                <a16:creationId xmlns:a16="http://schemas.microsoft.com/office/drawing/2014/main" id="{6804D95B-84FF-477F-BEDF-78FA285DBD03}"/>
              </a:ext>
            </a:extLst>
          </p:cNvPr>
          <p:cNvSpPr/>
          <p:nvPr/>
        </p:nvSpPr>
        <p:spPr bwMode="auto">
          <a:xfrm>
            <a:off x="460043" y="4452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Light"/>
                <a:ea typeface="Segoe UI" pitchFamily="34" charset="0"/>
                <a:cs typeface="Segoe UI" pitchFamily="34" charset="0"/>
              </a:rPr>
              <a:t>Flow</a:t>
            </a:r>
          </a:p>
        </p:txBody>
      </p:sp>
      <p:sp>
        <p:nvSpPr>
          <p:cNvPr id="42" name="Rectangle 41">
            <a:extLst>
              <a:ext uri="{FF2B5EF4-FFF2-40B4-BE49-F238E27FC236}">
                <a16:creationId xmlns:a16="http://schemas.microsoft.com/office/drawing/2014/main" id="{F1BDFE3A-3BBB-4740-A2B0-F2FAAD33AB31}"/>
              </a:ext>
            </a:extLst>
          </p:cNvPr>
          <p:cNvSpPr/>
          <p:nvPr/>
        </p:nvSpPr>
        <p:spPr bwMode="auto">
          <a:xfrm>
            <a:off x="460043" y="4833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Custom Connector</a:t>
            </a:r>
          </a:p>
        </p:txBody>
      </p:sp>
      <p:sp>
        <p:nvSpPr>
          <p:cNvPr id="43" name="Rectangle 42">
            <a:extLst>
              <a:ext uri="{FF2B5EF4-FFF2-40B4-BE49-F238E27FC236}">
                <a16:creationId xmlns:a16="http://schemas.microsoft.com/office/drawing/2014/main" id="{E4D770CD-ADDC-41B6-9029-3217A50B7D84}"/>
              </a:ext>
            </a:extLst>
          </p:cNvPr>
          <p:cNvSpPr/>
          <p:nvPr/>
        </p:nvSpPr>
        <p:spPr bwMode="auto">
          <a:xfrm>
            <a:off x="165976" y="3522633"/>
            <a:ext cx="4648200" cy="2629300"/>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4" name="TextBox 43">
            <a:extLst>
              <a:ext uri="{FF2B5EF4-FFF2-40B4-BE49-F238E27FC236}">
                <a16:creationId xmlns:a16="http://schemas.microsoft.com/office/drawing/2014/main" id="{D9F77C80-0CB4-4497-B661-B9A159092A27}"/>
              </a:ext>
            </a:extLst>
          </p:cNvPr>
          <p:cNvSpPr txBox="1"/>
          <p:nvPr/>
        </p:nvSpPr>
        <p:spPr>
          <a:xfrm>
            <a:off x="346580" y="3526563"/>
            <a:ext cx="1486625" cy="517065"/>
          </a:xfrm>
          <a:prstGeom prst="rect">
            <a:avLst/>
          </a:prstGeom>
          <a:noFill/>
        </p:spPr>
        <p:txBody>
          <a:bodyPr wrap="none" lIns="182880" tIns="146304" rIns="182880" bIns="146304" rtlCol="0">
            <a:spAutoFit/>
          </a:bodyPr>
          <a:lstStyle/>
          <a:p>
            <a:pPr defTabSz="1219170">
              <a:lnSpc>
                <a:spcPct val="90000"/>
              </a:lnSpc>
              <a:spcAft>
                <a:spcPts val="600"/>
              </a:spcAft>
            </a:pPr>
            <a:r>
              <a:rPr lang="en-US" sz="1600" b="1">
                <a:solidFill>
                  <a:prstClr val="white"/>
                </a:solidFill>
                <a:latin typeface="Segoe UI Light"/>
              </a:rPr>
              <a:t>Env (w/ CDS)</a:t>
            </a:r>
          </a:p>
        </p:txBody>
      </p:sp>
      <p:sp>
        <p:nvSpPr>
          <p:cNvPr id="46" name="TextBox 45">
            <a:extLst>
              <a:ext uri="{FF2B5EF4-FFF2-40B4-BE49-F238E27FC236}">
                <a16:creationId xmlns:a16="http://schemas.microsoft.com/office/drawing/2014/main" id="{9C4BE0D5-3146-4F86-8A42-2532532F1F00}"/>
              </a:ext>
            </a:extLst>
          </p:cNvPr>
          <p:cNvSpPr txBox="1"/>
          <p:nvPr/>
        </p:nvSpPr>
        <p:spPr>
          <a:xfrm>
            <a:off x="2318482" y="3549767"/>
            <a:ext cx="2343295" cy="738664"/>
          </a:xfrm>
          <a:prstGeom prst="rect">
            <a:avLst/>
          </a:prstGeom>
          <a:noFill/>
        </p:spPr>
        <p:txBody>
          <a:bodyPr wrap="square" lIns="182880" tIns="146304" rIns="182880" bIns="146304" rtlCol="0">
            <a:spAutoFit/>
          </a:bodyPr>
          <a:lstStyle/>
          <a:p>
            <a:pPr defTabSz="1219170">
              <a:lnSpc>
                <a:spcPct val="90000"/>
              </a:lnSpc>
              <a:spcAft>
                <a:spcPts val="600"/>
              </a:spcAft>
            </a:pPr>
            <a:r>
              <a:rPr lang="en-US" strike="sngStrike">
                <a:gradFill>
                  <a:gsLst>
                    <a:gs pos="2917">
                      <a:prstClr val="black"/>
                    </a:gs>
                    <a:gs pos="30000">
                      <a:prstClr val="black"/>
                    </a:gs>
                  </a:gsLst>
                  <a:lin ang="5400000" scaled="0"/>
                </a:gradFill>
                <a:latin typeface="Segoe UI Light"/>
              </a:rPr>
              <a:t>Environment Roles </a:t>
            </a:r>
            <a:r>
              <a:rPr lang="en-US" sz="1400" strike="sngStrike">
                <a:gradFill>
                  <a:gsLst>
                    <a:gs pos="2917">
                      <a:prstClr val="black"/>
                    </a:gs>
                    <a:gs pos="30000">
                      <a:prstClr val="black"/>
                    </a:gs>
                  </a:gsLst>
                  <a:lin ang="5400000" scaled="0"/>
                </a:gradFill>
                <a:latin typeface="Segoe UI Light"/>
              </a:rPr>
              <a:t>(Maker/Admin)</a:t>
            </a:r>
            <a:endParaRPr lang="en-US" strike="sngStrike">
              <a:gradFill>
                <a:gsLst>
                  <a:gs pos="2917">
                    <a:prstClr val="black"/>
                  </a:gs>
                  <a:gs pos="30000">
                    <a:prstClr val="black"/>
                  </a:gs>
                </a:gsLst>
                <a:lin ang="5400000" scaled="0"/>
              </a:gradFill>
              <a:latin typeface="Segoe UI Light"/>
            </a:endParaRPr>
          </a:p>
        </p:txBody>
      </p:sp>
      <p:sp>
        <p:nvSpPr>
          <p:cNvPr id="47" name="Arrow: Right 46">
            <a:extLst>
              <a:ext uri="{FF2B5EF4-FFF2-40B4-BE49-F238E27FC236}">
                <a16:creationId xmlns:a16="http://schemas.microsoft.com/office/drawing/2014/main" id="{2A0E0553-A7F7-4964-8E9B-FA7712BFB464}"/>
              </a:ext>
            </a:extLst>
          </p:cNvPr>
          <p:cNvSpPr/>
          <p:nvPr/>
        </p:nvSpPr>
        <p:spPr bwMode="auto">
          <a:xfrm rot="10800000">
            <a:off x="1903641" y="4403060"/>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8" name="TextBox 47">
            <a:extLst>
              <a:ext uri="{FF2B5EF4-FFF2-40B4-BE49-F238E27FC236}">
                <a16:creationId xmlns:a16="http://schemas.microsoft.com/office/drawing/2014/main" id="{0159BD20-1C6B-44C9-A95B-23E31C6CCFA6}"/>
              </a:ext>
            </a:extLst>
          </p:cNvPr>
          <p:cNvSpPr txBox="1"/>
          <p:nvPr/>
        </p:nvSpPr>
        <p:spPr>
          <a:xfrm>
            <a:off x="2340028" y="4341631"/>
            <a:ext cx="2487861" cy="815608"/>
          </a:xfrm>
          <a:prstGeom prst="rect">
            <a:avLst/>
          </a:prstGeom>
          <a:noFill/>
        </p:spPr>
        <p:txBody>
          <a:bodyPr wrap="non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Resource Permissions </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(Owner/Contributor/User…)</a:t>
            </a:r>
            <a:endParaRPr lang="en-US" sz="2000">
              <a:gradFill>
                <a:gsLst>
                  <a:gs pos="2917">
                    <a:prstClr val="black"/>
                  </a:gs>
                  <a:gs pos="30000">
                    <a:prstClr val="black"/>
                  </a:gs>
                </a:gsLst>
                <a:lin ang="5400000" scaled="0"/>
              </a:gradFill>
              <a:latin typeface="Segoe UI Light"/>
            </a:endParaRPr>
          </a:p>
        </p:txBody>
      </p:sp>
      <p:sp>
        <p:nvSpPr>
          <p:cNvPr id="49" name="Arrow: Right 48">
            <a:extLst>
              <a:ext uri="{FF2B5EF4-FFF2-40B4-BE49-F238E27FC236}">
                <a16:creationId xmlns:a16="http://schemas.microsoft.com/office/drawing/2014/main" id="{6D6611E3-83F1-4DAA-BC9A-8CF3ED0F04FD}"/>
              </a:ext>
            </a:extLst>
          </p:cNvPr>
          <p:cNvSpPr/>
          <p:nvPr/>
        </p:nvSpPr>
        <p:spPr bwMode="auto">
          <a:xfrm rot="10800000">
            <a:off x="1912179" y="5222761"/>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0" name="TextBox 49">
            <a:extLst>
              <a:ext uri="{FF2B5EF4-FFF2-40B4-BE49-F238E27FC236}">
                <a16:creationId xmlns:a16="http://schemas.microsoft.com/office/drawing/2014/main" id="{94E4B4EE-156D-455D-AC2A-4BD83027C61B}"/>
              </a:ext>
            </a:extLst>
          </p:cNvPr>
          <p:cNvSpPr txBox="1"/>
          <p:nvPr/>
        </p:nvSpPr>
        <p:spPr>
          <a:xfrm>
            <a:off x="2348564" y="5161333"/>
            <a:ext cx="2641749" cy="815608"/>
          </a:xfrm>
          <a:prstGeom prst="rect">
            <a:avLst/>
          </a:prstGeom>
          <a:noFill/>
        </p:spPr>
        <p:txBody>
          <a:bodyPr wrap="squar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Env &amp; CDS Roles</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(Maker/Admin/Customizer…)</a:t>
            </a:r>
            <a:endParaRPr lang="en-US" sz="2800">
              <a:gradFill>
                <a:gsLst>
                  <a:gs pos="2917">
                    <a:prstClr val="black"/>
                  </a:gs>
                  <a:gs pos="30000">
                    <a:prstClr val="black"/>
                  </a:gs>
                </a:gsLst>
                <a:lin ang="5400000" scaled="0"/>
              </a:gradFill>
              <a:latin typeface="Segoe UI Light"/>
            </a:endParaRPr>
          </a:p>
        </p:txBody>
      </p:sp>
      <p:sp>
        <p:nvSpPr>
          <p:cNvPr id="51" name="Right Brace 50">
            <a:extLst>
              <a:ext uri="{FF2B5EF4-FFF2-40B4-BE49-F238E27FC236}">
                <a16:creationId xmlns:a16="http://schemas.microsoft.com/office/drawing/2014/main" id="{689A4AA3-8E56-4AB0-AD52-49C9B3522F44}"/>
              </a:ext>
            </a:extLst>
          </p:cNvPr>
          <p:cNvSpPr/>
          <p:nvPr/>
        </p:nvSpPr>
        <p:spPr>
          <a:xfrm>
            <a:off x="1613776" y="4071621"/>
            <a:ext cx="182880" cy="10668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a:solidFill>
                <a:prstClr val="black"/>
              </a:solidFill>
              <a:latin typeface="Segoe UI Light"/>
            </a:endParaRPr>
          </a:p>
        </p:txBody>
      </p:sp>
      <p:sp>
        <p:nvSpPr>
          <p:cNvPr id="34" name="Text Placeholder 5">
            <a:extLst>
              <a:ext uri="{FF2B5EF4-FFF2-40B4-BE49-F238E27FC236}">
                <a16:creationId xmlns:a16="http://schemas.microsoft.com/office/drawing/2014/main" id="{8ED21974-E052-4BFC-88FB-6C607B0810FE}"/>
              </a:ext>
            </a:extLst>
          </p:cNvPr>
          <p:cNvSpPr txBox="1">
            <a:spLocks/>
          </p:cNvSpPr>
          <p:nvPr/>
        </p:nvSpPr>
        <p:spPr>
          <a:xfrm>
            <a:off x="5119339" y="1012912"/>
            <a:ext cx="6929651" cy="561384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4792" indent="-304792" defTabSz="1243625">
              <a:buFont typeface="Wingdings" panose="05000000000000000000" pitchFamily="2" charset="2"/>
              <a:buChar char="§"/>
            </a:pPr>
            <a:r>
              <a:rPr lang="en-US" sz="3200" dirty="0">
                <a:solidFill>
                  <a:prstClr val="black"/>
                </a:solidFill>
              </a:rPr>
              <a:t>Access is controlled at three levels</a:t>
            </a:r>
          </a:p>
          <a:p>
            <a:pPr marL="609585" lvl="1" indent="-304792" defTabSz="1243625">
              <a:buFont typeface="Wingdings" panose="05000000000000000000" pitchFamily="2" charset="2"/>
              <a:buChar char="§"/>
            </a:pPr>
            <a:r>
              <a:rPr lang="en-US" sz="2400" dirty="0">
                <a:solidFill>
                  <a:prstClr val="black"/>
                </a:solidFill>
                <a:latin typeface="Segoe UI Light"/>
              </a:rPr>
              <a:t>Environment roles</a:t>
            </a:r>
          </a:p>
          <a:p>
            <a:pPr marL="609585" lvl="1" indent="-304792" defTabSz="1243625">
              <a:buFont typeface="Wingdings" panose="05000000000000000000" pitchFamily="2" charset="2"/>
              <a:buChar char="§"/>
            </a:pPr>
            <a:r>
              <a:rPr lang="en-US" sz="2400" dirty="0">
                <a:solidFill>
                  <a:prstClr val="black"/>
                </a:solidFill>
                <a:latin typeface="Segoe UI Light"/>
              </a:rPr>
              <a:t>Resource permissions for apps/flows/custom connectors/etc.</a:t>
            </a:r>
          </a:p>
          <a:p>
            <a:pPr marL="609585" lvl="1" indent="-304792" defTabSz="1243625">
              <a:buFont typeface="Wingdings" panose="05000000000000000000" pitchFamily="2" charset="2"/>
              <a:buChar char="§"/>
            </a:pPr>
            <a:r>
              <a:rPr lang="en-US" sz="2400" dirty="0">
                <a:solidFill>
                  <a:prstClr val="black"/>
                </a:solidFill>
                <a:latin typeface="Segoe UI Light"/>
              </a:rPr>
              <a:t>CDS security roles (if a CDS database has been provisioned)</a:t>
            </a:r>
            <a:endParaRPr lang="en-US" sz="4267" dirty="0">
              <a:solidFill>
                <a:prstClr val="black"/>
              </a:solidFill>
              <a:latin typeface="Segoe UI Light"/>
            </a:endParaRPr>
          </a:p>
          <a:p>
            <a:pPr marL="304792" indent="-304792" defTabSz="1243625">
              <a:buFont typeface="Wingdings" panose="05000000000000000000" pitchFamily="2" charset="2"/>
              <a:buChar char="§"/>
            </a:pPr>
            <a:endParaRPr lang="en-US" sz="3200" dirty="0">
              <a:solidFill>
                <a:prstClr val="black"/>
              </a:solidFill>
            </a:endParaRPr>
          </a:p>
          <a:p>
            <a:pPr marL="304792" indent="-304792" defTabSz="1243625">
              <a:buFont typeface="Wingdings" panose="05000000000000000000" pitchFamily="2" charset="2"/>
              <a:buChar char="§"/>
            </a:pPr>
            <a:r>
              <a:rPr lang="en-US" sz="3200" dirty="0">
                <a:solidFill>
                  <a:prstClr val="black"/>
                </a:solidFill>
              </a:rPr>
              <a:t>Once a CDS database has been created, the CDS security roles take over for controlling security</a:t>
            </a:r>
            <a:endParaRPr lang="en-US" sz="2400" dirty="0">
              <a:solidFill>
                <a:prstClr val="black"/>
              </a:solidFill>
            </a:endParaRPr>
          </a:p>
          <a:p>
            <a:pPr marL="304792" indent="-304792" defTabSz="1243625">
              <a:buFont typeface="Wingdings" panose="05000000000000000000" pitchFamily="2" charset="2"/>
              <a:buChar char="§"/>
            </a:pPr>
            <a:endParaRPr lang="en-US" sz="2400" dirty="0">
              <a:solidFill>
                <a:prstClr val="black"/>
              </a:solidFill>
            </a:endParaRPr>
          </a:p>
          <a:p>
            <a:pPr marL="304792" indent="-304792" defTabSz="1243625">
              <a:buFont typeface="Wingdings" panose="05000000000000000000" pitchFamily="2" charset="2"/>
              <a:buChar char="§"/>
            </a:pPr>
            <a:endParaRPr lang="en-US" sz="2400" dirty="0">
              <a:solidFill>
                <a:prstClr val="black"/>
              </a:solidFill>
            </a:endParaRPr>
          </a:p>
        </p:txBody>
      </p:sp>
      <p:pic>
        <p:nvPicPr>
          <p:cNvPr id="35" name="Graphic 34">
            <a:extLst>
              <a:ext uri="{FF2B5EF4-FFF2-40B4-BE49-F238E27FC236}">
                <a16:creationId xmlns:a16="http://schemas.microsoft.com/office/drawing/2014/main" id="{DC39D5F8-C8D5-4D3C-8BF4-04FEEA0A76A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2041" y="5222761"/>
            <a:ext cx="500888" cy="500888"/>
          </a:xfrm>
          <a:prstGeom prst="rect">
            <a:avLst/>
          </a:prstGeom>
        </p:spPr>
      </p:pic>
    </p:spTree>
    <p:extLst>
      <p:ext uri="{BB962C8B-B14F-4D97-AF65-F5344CB8AC3E}">
        <p14:creationId xmlns:p14="http://schemas.microsoft.com/office/powerpoint/2010/main" val="861485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01F76-055A-468C-AEBC-9471CD1FAFC0}"/>
              </a:ext>
            </a:extLst>
          </p:cNvPr>
          <p:cNvSpPr>
            <a:spLocks noGrp="1"/>
          </p:cNvSpPr>
          <p:nvPr>
            <p:ph type="title"/>
          </p:nvPr>
        </p:nvSpPr>
        <p:spPr>
          <a:xfrm>
            <a:off x="464213" y="309308"/>
            <a:ext cx="11296416" cy="498598"/>
          </a:xfrm>
        </p:spPr>
        <p:txBody>
          <a:bodyPr/>
          <a:lstStyle/>
          <a:p>
            <a:r>
              <a:rPr lang="en-US" sz="3600" spc="-50" dirty="0">
                <a:solidFill>
                  <a:srgbClr val="418AB3"/>
                </a:solidFill>
                <a:ea typeface="+mj-ea"/>
                <a:cs typeface="+mj-cs"/>
              </a:rPr>
              <a:t>Security with CDS in an environment</a:t>
            </a:r>
          </a:p>
        </p:txBody>
      </p:sp>
      <p:sp>
        <p:nvSpPr>
          <p:cNvPr id="3" name="Text Placeholder 2">
            <a:extLst>
              <a:ext uri="{FF2B5EF4-FFF2-40B4-BE49-F238E27FC236}">
                <a16:creationId xmlns:a16="http://schemas.microsoft.com/office/drawing/2014/main" id="{33E8E298-0775-4591-AE5B-A6DC636E3723}"/>
              </a:ext>
            </a:extLst>
          </p:cNvPr>
          <p:cNvSpPr>
            <a:spLocks noGrp="1"/>
          </p:cNvSpPr>
          <p:nvPr>
            <p:ph type="body" sz="quarter" idx="10"/>
          </p:nvPr>
        </p:nvSpPr>
        <p:spPr>
          <a:xfrm>
            <a:off x="584200" y="1435497"/>
            <a:ext cx="11176429" cy="3834896"/>
          </a:xfrm>
        </p:spPr>
        <p:txBody>
          <a:bodyPr/>
          <a:lstStyle/>
          <a:p>
            <a:r>
              <a:rPr lang="en-US" sz="2800" dirty="0">
                <a:latin typeface="Calibri" panose="020F0502020204030204" pitchFamily="34" charset="0"/>
                <a:cs typeface="Calibri" panose="020F0502020204030204" pitchFamily="34" charset="0"/>
              </a:rPr>
              <a:t>Users are associated with an environment either directly or the-just in-time via an Azure AD Group</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Access to apps, data and services is by association with one or more security roles</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Each security role grants discrete privileges </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Data can be secured down to the field level</a:t>
            </a:r>
          </a:p>
        </p:txBody>
      </p:sp>
    </p:spTree>
    <p:extLst>
      <p:ext uri="{BB962C8B-B14F-4D97-AF65-F5344CB8AC3E}">
        <p14:creationId xmlns:p14="http://schemas.microsoft.com/office/powerpoint/2010/main" val="2138284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ED504-60A8-484E-B883-CC6B072C143C}"/>
              </a:ext>
            </a:extLst>
          </p:cNvPr>
          <p:cNvSpPr>
            <a:spLocks noGrp="1"/>
          </p:cNvSpPr>
          <p:nvPr>
            <p:ph type="title"/>
          </p:nvPr>
        </p:nvSpPr>
        <p:spPr>
          <a:xfrm>
            <a:off x="489079" y="228603"/>
            <a:ext cx="11296416" cy="498598"/>
          </a:xfrm>
        </p:spPr>
        <p:txBody>
          <a:bodyPr/>
          <a:lstStyle/>
          <a:p>
            <a:r>
              <a:rPr lang="en-US" sz="3600" spc="-50" dirty="0">
                <a:solidFill>
                  <a:srgbClr val="418AB3"/>
                </a:solidFill>
                <a:ea typeface="+mj-ea"/>
                <a:cs typeface="+mj-cs"/>
              </a:rPr>
              <a:t>Key out-of-box security roles you need to know</a:t>
            </a:r>
          </a:p>
        </p:txBody>
      </p:sp>
      <p:graphicFrame>
        <p:nvGraphicFramePr>
          <p:cNvPr id="4" name="Table 3">
            <a:extLst>
              <a:ext uri="{FF2B5EF4-FFF2-40B4-BE49-F238E27FC236}">
                <a16:creationId xmlns:a16="http://schemas.microsoft.com/office/drawing/2014/main" id="{3251D60F-6328-4D7E-94AC-53A2F7D8EF38}"/>
              </a:ext>
            </a:extLst>
          </p:cNvPr>
          <p:cNvGraphicFramePr>
            <a:graphicFrameLocks noGrp="1"/>
          </p:cNvGraphicFramePr>
          <p:nvPr/>
        </p:nvGraphicFramePr>
        <p:xfrm>
          <a:off x="623392" y="932723"/>
          <a:ext cx="11329259" cy="5696674"/>
        </p:xfrm>
        <a:graphic>
          <a:graphicData uri="http://schemas.openxmlformats.org/drawingml/2006/table">
            <a:tbl>
              <a:tblPr firstRow="1" firstCol="1" bandRow="1">
                <a:tableStyleId>{21E4AEA4-8DFA-4A89-87EB-49C32662AFE0}</a:tableStyleId>
              </a:tblPr>
              <a:tblGrid>
                <a:gridCol w="3577660">
                  <a:extLst>
                    <a:ext uri="{9D8B030D-6E8A-4147-A177-3AD203B41FA5}">
                      <a16:colId xmlns:a16="http://schemas.microsoft.com/office/drawing/2014/main" val="3696452284"/>
                    </a:ext>
                  </a:extLst>
                </a:gridCol>
                <a:gridCol w="7751599">
                  <a:extLst>
                    <a:ext uri="{9D8B030D-6E8A-4147-A177-3AD203B41FA5}">
                      <a16:colId xmlns:a16="http://schemas.microsoft.com/office/drawing/2014/main" val="4144515228"/>
                    </a:ext>
                  </a:extLst>
                </a:gridCol>
              </a:tblGrid>
              <a:tr h="302525">
                <a:tc>
                  <a:txBody>
                    <a:bodyPr/>
                    <a:lstStyle/>
                    <a:p>
                      <a:pPr marL="0" marR="0">
                        <a:lnSpc>
                          <a:spcPct val="107000"/>
                        </a:lnSpc>
                        <a:spcBef>
                          <a:spcPts val="0"/>
                        </a:spcBef>
                        <a:spcAft>
                          <a:spcPts val="0"/>
                        </a:spcAft>
                      </a:pPr>
                      <a:r>
                        <a:rPr lang="en-US" sz="1700">
                          <a:effectLst/>
                        </a:rPr>
                        <a:t>Role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36751" marR="36751" marT="0" marB="0"/>
                </a:tc>
                <a:tc>
                  <a:txBody>
                    <a:bodyPr/>
                    <a:lstStyle/>
                    <a:p>
                      <a:pPr marL="0" marR="0">
                        <a:lnSpc>
                          <a:spcPct val="107000"/>
                        </a:lnSpc>
                        <a:spcBef>
                          <a:spcPts val="0"/>
                        </a:spcBef>
                        <a:spcAft>
                          <a:spcPts val="0"/>
                        </a:spcAft>
                      </a:pPr>
                      <a:r>
                        <a:rPr lang="en-US" sz="1700">
                          <a:effectLst/>
                        </a:rPr>
                        <a:t>Description</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36751" marR="36751" marT="0" marB="0"/>
                </a:tc>
                <a:extLst>
                  <a:ext uri="{0D108BD9-81ED-4DB2-BD59-A6C34878D82A}">
                    <a16:rowId xmlns:a16="http://schemas.microsoft.com/office/drawing/2014/main" val="2736300840"/>
                  </a:ext>
                </a:extLst>
              </a:tr>
              <a:tr h="1397460">
                <a:tc>
                  <a:txBody>
                    <a:bodyPr/>
                    <a:lstStyle/>
                    <a:p>
                      <a:pPr marL="0" marR="0">
                        <a:lnSpc>
                          <a:spcPct val="107000"/>
                        </a:lnSpc>
                        <a:spcBef>
                          <a:spcPts val="0"/>
                        </a:spcBef>
                        <a:spcAft>
                          <a:spcPts val="0"/>
                        </a:spcAft>
                      </a:pPr>
                      <a:r>
                        <a:rPr lang="en-US" sz="2100">
                          <a:effectLst/>
                        </a:rPr>
                        <a:t>Environment Admin / </a:t>
                      </a:r>
                      <a:br>
                        <a:rPr lang="en-US" sz="2100">
                          <a:effectLst/>
                        </a:rPr>
                      </a:br>
                      <a:r>
                        <a:rPr lang="en-US" sz="2100">
                          <a:effectLst/>
                        </a:rPr>
                        <a:t>System Administrator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a:effectLst/>
                        </a:rPr>
                        <a:t>Complete ability to customize and administer the environment. </a:t>
                      </a:r>
                    </a:p>
                    <a:p>
                      <a:pPr marL="171450" marR="0" indent="-171450">
                        <a:lnSpc>
                          <a:spcPct val="107000"/>
                        </a:lnSpc>
                        <a:spcBef>
                          <a:spcPts val="0"/>
                        </a:spcBef>
                        <a:spcAft>
                          <a:spcPts val="0"/>
                        </a:spcAft>
                        <a:buFont typeface="Wingdings" panose="05000000000000000000" pitchFamily="2" charset="2"/>
                        <a:buChar char="§"/>
                      </a:pPr>
                      <a:r>
                        <a:rPr lang="en-US" sz="1700">
                          <a:effectLst/>
                        </a:rPr>
                        <a:t>Full read-write access to data in the database.  </a:t>
                      </a:r>
                    </a:p>
                    <a:p>
                      <a:pPr marL="171450" marR="0" indent="-171450">
                        <a:lnSpc>
                          <a:spcPct val="107000"/>
                        </a:lnSpc>
                        <a:spcBef>
                          <a:spcPts val="0"/>
                        </a:spcBef>
                        <a:spcAft>
                          <a:spcPts val="0"/>
                        </a:spcAft>
                        <a:buFont typeface="Wingdings" panose="05000000000000000000" pitchFamily="2" charset="2"/>
                        <a:buChar char="§"/>
                      </a:pPr>
                      <a:r>
                        <a:rPr lang="en-US" sz="1700">
                          <a:effectLst/>
                        </a:rPr>
                        <a:t>The role cannot be modified.  </a:t>
                      </a:r>
                    </a:p>
                    <a:p>
                      <a:pPr marL="171450" marR="0" indent="-171450">
                        <a:lnSpc>
                          <a:spcPct val="107000"/>
                        </a:lnSpc>
                        <a:spcBef>
                          <a:spcPts val="0"/>
                        </a:spcBef>
                        <a:spcAft>
                          <a:spcPts val="0"/>
                        </a:spcAft>
                        <a:buFont typeface="Wingdings" panose="05000000000000000000" pitchFamily="2" charset="2"/>
                        <a:buChar char="§"/>
                      </a:pPr>
                      <a:r>
                        <a:rPr lang="en-US" sz="1700">
                          <a:effectLst/>
                        </a:rPr>
                        <a:t>Care should be taken in assigning this to the right people.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2203192859"/>
                  </a:ext>
                </a:extLst>
              </a:tr>
              <a:tr h="1051241">
                <a:tc>
                  <a:txBody>
                    <a:bodyPr/>
                    <a:lstStyle/>
                    <a:p>
                      <a:pPr marL="0" marR="0">
                        <a:lnSpc>
                          <a:spcPct val="107000"/>
                        </a:lnSpc>
                        <a:spcBef>
                          <a:spcPts val="0"/>
                        </a:spcBef>
                        <a:spcAft>
                          <a:spcPts val="0"/>
                        </a:spcAft>
                      </a:pPr>
                      <a:r>
                        <a:rPr lang="en-US" sz="2100">
                          <a:effectLst/>
                        </a:rPr>
                        <a:t>System Customizer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a:effectLst/>
                        </a:rPr>
                        <a:t>Full permission to customize the environment.  </a:t>
                      </a:r>
                    </a:p>
                    <a:p>
                      <a:pPr marL="171450" marR="0" indent="-171450">
                        <a:lnSpc>
                          <a:spcPct val="107000"/>
                        </a:lnSpc>
                        <a:spcBef>
                          <a:spcPts val="0"/>
                        </a:spcBef>
                        <a:spcAft>
                          <a:spcPts val="0"/>
                        </a:spcAft>
                        <a:buFont typeface="Wingdings" panose="05000000000000000000" pitchFamily="2" charset="2"/>
                        <a:buChar char="§"/>
                      </a:pPr>
                      <a:r>
                        <a:rPr lang="en-US" sz="1700">
                          <a:effectLst/>
                        </a:rPr>
                        <a:t>Data access is focused only on data owned by the user.  </a:t>
                      </a:r>
                    </a:p>
                    <a:p>
                      <a:pPr marL="171450" marR="0" indent="-171450">
                        <a:lnSpc>
                          <a:spcPct val="107000"/>
                        </a:lnSpc>
                        <a:spcBef>
                          <a:spcPts val="0"/>
                        </a:spcBef>
                        <a:spcAft>
                          <a:spcPts val="0"/>
                        </a:spcAft>
                        <a:buFont typeface="Wingdings" panose="05000000000000000000" pitchFamily="2" charset="2"/>
                        <a:buChar char="§"/>
                      </a:pPr>
                      <a:r>
                        <a:rPr lang="en-US" sz="1700">
                          <a:effectLst/>
                        </a:rPr>
                        <a:t>Role can be modified but it is not recommended to modify.</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1160493168"/>
                  </a:ext>
                </a:extLst>
              </a:tr>
              <a:tr h="1244716">
                <a:tc>
                  <a:txBody>
                    <a:bodyPr/>
                    <a:lstStyle/>
                    <a:p>
                      <a:pPr marL="0" marR="0">
                        <a:lnSpc>
                          <a:spcPct val="107000"/>
                        </a:lnSpc>
                        <a:spcBef>
                          <a:spcPts val="0"/>
                        </a:spcBef>
                        <a:spcAft>
                          <a:spcPts val="0"/>
                        </a:spcAft>
                      </a:pPr>
                      <a:r>
                        <a:rPr lang="en-US" sz="2100">
                          <a:effectLst/>
                        </a:rPr>
                        <a:t>Environment Maker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dirty="0">
                          <a:effectLst/>
                        </a:rPr>
                        <a:t>Create new resources in the environment including apps, connections, gateways and flows.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There is no default privileges to data included.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Role can be modified but it is not recommended to modify.</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3113837854"/>
                  </a:ext>
                </a:extLst>
              </a:tr>
              <a:tr h="1700732">
                <a:tc>
                  <a:txBody>
                    <a:bodyPr/>
                    <a:lstStyle/>
                    <a:p>
                      <a:pPr marL="0" marR="0">
                        <a:lnSpc>
                          <a:spcPct val="107000"/>
                        </a:lnSpc>
                        <a:spcBef>
                          <a:spcPts val="0"/>
                        </a:spcBef>
                        <a:spcAft>
                          <a:spcPts val="0"/>
                        </a:spcAft>
                      </a:pPr>
                      <a:r>
                        <a:rPr lang="en-US" sz="2100">
                          <a:effectLst/>
                        </a:rPr>
                        <a:t>Common Data Service User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dirty="0">
                          <a:effectLst/>
                        </a:rPr>
                        <a:t>Basic user role, with ability to run apps and perform common tasks but no ability to customize the system.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The data access is focused on Read access to most Common Data Model core entities with full access to records owned by the user (i.e. ‘self’ privileges).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Good role to copy to make a custom security role for users.</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3614895175"/>
                  </a:ext>
                </a:extLst>
              </a:tr>
            </a:tbl>
          </a:graphicData>
        </a:graphic>
      </p:graphicFrame>
    </p:spTree>
    <p:extLst>
      <p:ext uri="{BB962C8B-B14F-4D97-AF65-F5344CB8AC3E}">
        <p14:creationId xmlns:p14="http://schemas.microsoft.com/office/powerpoint/2010/main" val="2118820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3"/>
            <a:ext cx="11296416" cy="498598"/>
          </a:xfrm>
        </p:spPr>
        <p:txBody>
          <a:bodyPr/>
          <a:lstStyle/>
          <a:p>
            <a:r>
              <a:rPr lang="en-US" sz="3600" spc="-50" dirty="0">
                <a:solidFill>
                  <a:srgbClr val="418AB3"/>
                </a:solidFill>
                <a:ea typeface="+mj-ea"/>
                <a:cs typeface="+mj-cs"/>
              </a:rPr>
              <a:t>#5 Cross-tenant inbound &amp; outbound restrictions</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197012" y="4625088"/>
            <a:ext cx="3249159" cy="523220"/>
          </a:xfrm>
          <a:prstGeom prst="rect">
            <a:avLst/>
          </a:prstGeom>
          <a:noFill/>
        </p:spPr>
        <p:txBody>
          <a:bodyPr wrap="none" rtlCol="0">
            <a:spAutoFit/>
          </a:bodyPr>
          <a:lstStyle/>
          <a:p>
            <a:pPr algn="ctr" defTabSz="1219170"/>
            <a:r>
              <a:rPr lang="en-US" sz="1400" err="1">
                <a:solidFill>
                  <a:prstClr val="black"/>
                </a:solidFill>
                <a:latin typeface="Segoe UI Light"/>
              </a:rPr>
              <a:t>Fabrikam</a:t>
            </a:r>
            <a:r>
              <a:rPr lang="en-US" sz="1400">
                <a:solidFill>
                  <a:prstClr val="black"/>
                </a:solidFill>
                <a:latin typeface="Segoe UI Light"/>
              </a:rPr>
              <a:t> user can establish a connection</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324859" y="2141212"/>
            <a:ext cx="3226332" cy="523220"/>
          </a:xfrm>
          <a:prstGeom prst="rect">
            <a:avLst/>
          </a:prstGeom>
          <a:noFill/>
        </p:spPr>
        <p:txBody>
          <a:bodyPr wrap="none" rtlCol="0">
            <a:spAutoFit/>
          </a:bodyPr>
          <a:lstStyle/>
          <a:p>
            <a:pPr algn="ctr" defTabSz="1219170"/>
            <a:r>
              <a:rPr lang="en-US" sz="1400">
                <a:solidFill>
                  <a:prstClr val="black"/>
                </a:solidFill>
                <a:latin typeface="Segoe UI Light"/>
              </a:rPr>
              <a:t>Contoso User can establish </a:t>
            </a:r>
          </a:p>
          <a:p>
            <a:pPr algn="ctr" defTabSz="1219170"/>
            <a:r>
              <a:rPr lang="en-US" sz="1400">
                <a:solidFill>
                  <a:prstClr val="black"/>
                </a:solidFill>
                <a:latin typeface="Segoe UI Light"/>
              </a:rPr>
              <a:t>a connection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Rectangle: Rounded Corners 10">
            <a:extLst>
              <a:ext uri="{FF2B5EF4-FFF2-40B4-BE49-F238E27FC236}">
                <a16:creationId xmlns:a16="http://schemas.microsoft.com/office/drawing/2014/main" id="{44C275E1-EEDE-4353-A904-BD900B1557EB}"/>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3" name="Picture 12">
            <a:extLst>
              <a:ext uri="{FF2B5EF4-FFF2-40B4-BE49-F238E27FC236}">
                <a16:creationId xmlns:a16="http://schemas.microsoft.com/office/drawing/2014/main" id="{54D93CAF-11FF-45D0-8057-D9AE9F393E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6" name="Rectangle: Rounded Corners 15">
            <a:extLst>
              <a:ext uri="{FF2B5EF4-FFF2-40B4-BE49-F238E27FC236}">
                <a16:creationId xmlns:a16="http://schemas.microsoft.com/office/drawing/2014/main" id="{4CA60C73-D9FC-4BCE-AC44-E3A6AE7B654F}"/>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7" name="Picture 16">
            <a:extLst>
              <a:ext uri="{FF2B5EF4-FFF2-40B4-BE49-F238E27FC236}">
                <a16:creationId xmlns:a16="http://schemas.microsoft.com/office/drawing/2014/main" id="{C1B4898D-C5C9-4944-843B-6D5C650A1D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35" name="Picture 34">
            <a:extLst>
              <a:ext uri="{FF2B5EF4-FFF2-40B4-BE49-F238E27FC236}">
                <a16:creationId xmlns:a16="http://schemas.microsoft.com/office/drawing/2014/main" id="{AD78B116-EBD8-4076-9A2F-699FDE0D7F3D}"/>
              </a:ext>
            </a:extLst>
          </p:cNvPr>
          <p:cNvPicPr>
            <a:picLocks noChangeAspect="1"/>
          </p:cNvPicPr>
          <p:nvPr/>
        </p:nvPicPr>
        <p:blipFill>
          <a:blip r:embed="rId4"/>
          <a:stretch>
            <a:fillRect/>
          </a:stretch>
        </p:blipFill>
        <p:spPr>
          <a:xfrm>
            <a:off x="1519199" y="2288809"/>
            <a:ext cx="2032000" cy="812800"/>
          </a:xfrm>
          <a:prstGeom prst="rect">
            <a:avLst/>
          </a:prstGeom>
        </p:spPr>
      </p:pic>
      <p:pic>
        <p:nvPicPr>
          <p:cNvPr id="36" name="Picture 35">
            <a:extLst>
              <a:ext uri="{FF2B5EF4-FFF2-40B4-BE49-F238E27FC236}">
                <a16:creationId xmlns:a16="http://schemas.microsoft.com/office/drawing/2014/main" id="{A5E9ACDE-1AB2-4BB3-9B20-E05404B69E54}"/>
              </a:ext>
            </a:extLst>
          </p:cNvPr>
          <p:cNvPicPr>
            <a:picLocks noChangeAspect="1"/>
          </p:cNvPicPr>
          <p:nvPr/>
        </p:nvPicPr>
        <p:blipFill>
          <a:blip r:embed="rId4"/>
          <a:stretch>
            <a:fillRect/>
          </a:stretch>
        </p:blipFill>
        <p:spPr>
          <a:xfrm>
            <a:off x="8117189" y="3971247"/>
            <a:ext cx="2032000" cy="812800"/>
          </a:xfrm>
          <a:prstGeom prst="rect">
            <a:avLst/>
          </a:prstGeom>
        </p:spPr>
      </p:pic>
      <p:sp>
        <p:nvSpPr>
          <p:cNvPr id="37" name="TextBox 36">
            <a:extLst>
              <a:ext uri="{FF2B5EF4-FFF2-40B4-BE49-F238E27FC236}">
                <a16:creationId xmlns:a16="http://schemas.microsoft.com/office/drawing/2014/main" id="{A145CD88-31C9-4D2A-9CB9-487820660939}"/>
              </a:ext>
            </a:extLst>
          </p:cNvPr>
          <p:cNvSpPr txBox="1"/>
          <p:nvPr/>
        </p:nvSpPr>
        <p:spPr>
          <a:xfrm>
            <a:off x="1045113" y="1070003"/>
            <a:ext cx="3042500" cy="410433"/>
          </a:xfrm>
          <a:prstGeom prst="rect">
            <a:avLst/>
          </a:prstGeom>
          <a:noFill/>
        </p:spPr>
        <p:txBody>
          <a:bodyPr wrap="none" lIns="0" tIns="0" rIns="0" bIns="0" rtlCol="0">
            <a:spAutoFit/>
          </a:bodyPr>
          <a:lstStyle/>
          <a:p>
            <a:pPr defTabSz="1219170"/>
            <a:r>
              <a:rPr lang="en-US" sz="2667" i="1">
                <a:gradFill>
                  <a:gsLst>
                    <a:gs pos="0">
                      <a:prstClr val="black"/>
                    </a:gs>
                    <a:gs pos="86000">
                      <a:prstClr val="black"/>
                    </a:gs>
                  </a:gsLst>
                  <a:lin ang="5400000" scaled="0"/>
                </a:gradFill>
                <a:latin typeface="Segoe UI Light"/>
              </a:rPr>
              <a:t>Default Configuration</a:t>
            </a:r>
          </a:p>
        </p:txBody>
      </p:sp>
    </p:spTree>
    <p:extLst>
      <p:ext uri="{BB962C8B-B14F-4D97-AF65-F5344CB8AC3E}">
        <p14:creationId xmlns:p14="http://schemas.microsoft.com/office/powerpoint/2010/main" val="811574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4"/>
            <a:ext cx="11296416" cy="498598"/>
          </a:xfrm>
        </p:spPr>
        <p:txBody>
          <a:bodyPr/>
          <a:lstStyle/>
          <a:p>
            <a:r>
              <a:rPr lang="en-US" sz="3600" spc="-50" dirty="0">
                <a:solidFill>
                  <a:srgbClr val="418AB3"/>
                </a:solidFill>
                <a:ea typeface="+mj-ea"/>
                <a:cs typeface="+mj-cs"/>
              </a:rPr>
              <a:t>Cross Tenant Access – Restrict outbound</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197012" y="4625088"/>
            <a:ext cx="3249159" cy="523220"/>
          </a:xfrm>
          <a:prstGeom prst="rect">
            <a:avLst/>
          </a:prstGeom>
          <a:noFill/>
        </p:spPr>
        <p:txBody>
          <a:bodyPr wrap="none" rtlCol="0">
            <a:spAutoFit/>
          </a:bodyPr>
          <a:lstStyle/>
          <a:p>
            <a:pPr algn="ctr" defTabSz="1219170"/>
            <a:r>
              <a:rPr lang="en-US" sz="1400" err="1">
                <a:solidFill>
                  <a:prstClr val="black"/>
                </a:solidFill>
                <a:latin typeface="Segoe UI Light"/>
              </a:rPr>
              <a:t>Fabrikam</a:t>
            </a:r>
            <a:r>
              <a:rPr lang="en-US" sz="1400">
                <a:solidFill>
                  <a:prstClr val="black"/>
                </a:solidFill>
                <a:latin typeface="Segoe UI Light"/>
              </a:rPr>
              <a:t> user can establish a connection</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223606" y="1821949"/>
            <a:ext cx="3286091" cy="523220"/>
          </a:xfrm>
          <a:prstGeom prst="rect">
            <a:avLst/>
          </a:prstGeom>
          <a:noFill/>
        </p:spPr>
        <p:txBody>
          <a:bodyPr wrap="none" rtlCol="0">
            <a:spAutoFit/>
          </a:bodyPr>
          <a:lstStyle/>
          <a:p>
            <a:pPr algn="ctr" defTabSz="1219170"/>
            <a:r>
              <a:rPr lang="en-US" sz="1400">
                <a:solidFill>
                  <a:prstClr val="black"/>
                </a:solidFill>
                <a:latin typeface="Segoe UI Light"/>
              </a:rPr>
              <a:t>Contoso User is blocked from connecting</a:t>
            </a:r>
            <a:br>
              <a:rPr lang="en-US" sz="1400">
                <a:solidFill>
                  <a:prstClr val="black"/>
                </a:solidFill>
                <a:latin typeface="Segoe UI Light"/>
              </a:rPr>
            </a:br>
            <a:r>
              <a:rPr lang="en-US" sz="1400">
                <a:solidFill>
                  <a:prstClr val="black"/>
                </a:solidFill>
                <a:latin typeface="Segoe UI Light"/>
              </a:rPr>
              <a:t>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Multiplication Sign 10">
            <a:extLst>
              <a:ext uri="{FF2B5EF4-FFF2-40B4-BE49-F238E27FC236}">
                <a16:creationId xmlns:a16="http://schemas.microsoft.com/office/drawing/2014/main" id="{79FE6CFE-31F5-4109-8947-C9542BE6D1AC}"/>
              </a:ext>
            </a:extLst>
          </p:cNvPr>
          <p:cNvSpPr/>
          <p:nvPr/>
        </p:nvSpPr>
        <p:spPr>
          <a:xfrm>
            <a:off x="4703852" y="2159287"/>
            <a:ext cx="2527443" cy="15068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Segoe UI Light"/>
            </a:endParaRPr>
          </a:p>
        </p:txBody>
      </p:sp>
      <p:sp>
        <p:nvSpPr>
          <p:cNvPr id="3" name="Rectangle 2">
            <a:extLst>
              <a:ext uri="{FF2B5EF4-FFF2-40B4-BE49-F238E27FC236}">
                <a16:creationId xmlns:a16="http://schemas.microsoft.com/office/drawing/2014/main" id="{A16E07E3-E15A-4D88-8228-933B235901BC}"/>
              </a:ext>
            </a:extLst>
          </p:cNvPr>
          <p:cNvSpPr/>
          <p:nvPr/>
        </p:nvSpPr>
        <p:spPr>
          <a:xfrm>
            <a:off x="911299" y="1088422"/>
            <a:ext cx="10875606" cy="461665"/>
          </a:xfrm>
          <a:prstGeom prst="rect">
            <a:avLst/>
          </a:prstGeom>
        </p:spPr>
        <p:txBody>
          <a:bodyPr wrap="none">
            <a:spAutoFit/>
          </a:bodyPr>
          <a:lstStyle/>
          <a:p>
            <a:pPr defTabSz="1219170"/>
            <a:r>
              <a:rPr lang="en-US" sz="2400" dirty="0">
                <a:solidFill>
                  <a:prstClr val="black"/>
                </a:solidFill>
                <a:latin typeface="Segoe UI Light"/>
                <a:hlinkClick r:id="rId3"/>
              </a:rPr>
              <a:t>https://aka.ms/adtenantrestrictions</a:t>
            </a:r>
            <a:r>
              <a:rPr lang="en-US" sz="2400" dirty="0">
                <a:solidFill>
                  <a:prstClr val="black"/>
                </a:solidFill>
                <a:latin typeface="Segoe UI Light"/>
              </a:rPr>
              <a:t> =&gt; this applies to all Azure AD Cloud SaaS app </a:t>
            </a:r>
          </a:p>
        </p:txBody>
      </p:sp>
      <p:sp>
        <p:nvSpPr>
          <p:cNvPr id="13" name="Rectangle: Rounded Corners 12">
            <a:extLst>
              <a:ext uri="{FF2B5EF4-FFF2-40B4-BE49-F238E27FC236}">
                <a16:creationId xmlns:a16="http://schemas.microsoft.com/office/drawing/2014/main" id="{F9B6BFF2-4097-47EC-8DF8-39BCC596FF65}"/>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4" name="Picture 13">
            <a:extLst>
              <a:ext uri="{FF2B5EF4-FFF2-40B4-BE49-F238E27FC236}">
                <a16:creationId xmlns:a16="http://schemas.microsoft.com/office/drawing/2014/main" id="{412C1A77-A27C-454A-ACD1-4C32A07A73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5" name="Rectangle: Rounded Corners 14">
            <a:extLst>
              <a:ext uri="{FF2B5EF4-FFF2-40B4-BE49-F238E27FC236}">
                <a16:creationId xmlns:a16="http://schemas.microsoft.com/office/drawing/2014/main" id="{441AE7C8-F83A-40E2-8D09-06812AA953A8}"/>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6" name="Picture 15">
            <a:extLst>
              <a:ext uri="{FF2B5EF4-FFF2-40B4-BE49-F238E27FC236}">
                <a16:creationId xmlns:a16="http://schemas.microsoft.com/office/drawing/2014/main" id="{4B76AD47-4AD3-432E-B324-5D78B82C96B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17" name="Picture 16">
            <a:extLst>
              <a:ext uri="{FF2B5EF4-FFF2-40B4-BE49-F238E27FC236}">
                <a16:creationId xmlns:a16="http://schemas.microsoft.com/office/drawing/2014/main" id="{BA2C52C3-8D46-42F2-807C-8790B6810BB6}"/>
              </a:ext>
            </a:extLst>
          </p:cNvPr>
          <p:cNvPicPr>
            <a:picLocks noChangeAspect="1"/>
          </p:cNvPicPr>
          <p:nvPr/>
        </p:nvPicPr>
        <p:blipFill>
          <a:blip r:embed="rId5"/>
          <a:stretch>
            <a:fillRect/>
          </a:stretch>
        </p:blipFill>
        <p:spPr>
          <a:xfrm>
            <a:off x="1519199" y="2288809"/>
            <a:ext cx="2032000" cy="812800"/>
          </a:xfrm>
          <a:prstGeom prst="rect">
            <a:avLst/>
          </a:prstGeom>
        </p:spPr>
      </p:pic>
      <p:pic>
        <p:nvPicPr>
          <p:cNvPr id="18" name="Picture 17">
            <a:extLst>
              <a:ext uri="{FF2B5EF4-FFF2-40B4-BE49-F238E27FC236}">
                <a16:creationId xmlns:a16="http://schemas.microsoft.com/office/drawing/2014/main" id="{070677EC-A56C-4FCD-881A-21067088CA4E}"/>
              </a:ext>
            </a:extLst>
          </p:cNvPr>
          <p:cNvPicPr>
            <a:picLocks noChangeAspect="1"/>
          </p:cNvPicPr>
          <p:nvPr/>
        </p:nvPicPr>
        <p:blipFill>
          <a:blip r:embed="rId5"/>
          <a:stretch>
            <a:fillRect/>
          </a:stretch>
        </p:blipFill>
        <p:spPr>
          <a:xfrm>
            <a:off x="8117189" y="3971247"/>
            <a:ext cx="2032000" cy="812800"/>
          </a:xfrm>
          <a:prstGeom prst="rect">
            <a:avLst/>
          </a:prstGeom>
        </p:spPr>
      </p:pic>
    </p:spTree>
    <p:extLst>
      <p:ext uri="{BB962C8B-B14F-4D97-AF65-F5344CB8AC3E}">
        <p14:creationId xmlns:p14="http://schemas.microsoft.com/office/powerpoint/2010/main" val="672698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4"/>
            <a:ext cx="11296416" cy="498598"/>
          </a:xfrm>
        </p:spPr>
        <p:txBody>
          <a:bodyPr/>
          <a:lstStyle/>
          <a:p>
            <a:r>
              <a:rPr lang="en-US" sz="3600" spc="-50" dirty="0">
                <a:solidFill>
                  <a:srgbClr val="418AB3"/>
                </a:solidFill>
                <a:ea typeface="+mj-ea"/>
                <a:cs typeface="+mj-cs"/>
              </a:rPr>
              <a:t>Cross Tenant Access – Restrict inbound</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370139" y="4625088"/>
            <a:ext cx="2902911" cy="523220"/>
          </a:xfrm>
          <a:prstGeom prst="rect">
            <a:avLst/>
          </a:prstGeom>
          <a:noFill/>
        </p:spPr>
        <p:txBody>
          <a:bodyPr wrap="none" rtlCol="0">
            <a:spAutoFit/>
          </a:bodyPr>
          <a:lstStyle/>
          <a:p>
            <a:pPr algn="ctr" defTabSz="1219170"/>
            <a:r>
              <a:rPr lang="en-US" sz="1400">
                <a:solidFill>
                  <a:prstClr val="black"/>
                </a:solidFill>
                <a:latin typeface="Segoe UI Light"/>
              </a:rPr>
              <a:t>Fabrikam user is blocked connecting</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324397" y="1993995"/>
            <a:ext cx="3226332" cy="523220"/>
          </a:xfrm>
          <a:prstGeom prst="rect">
            <a:avLst/>
          </a:prstGeom>
          <a:noFill/>
        </p:spPr>
        <p:txBody>
          <a:bodyPr wrap="none" rtlCol="0">
            <a:spAutoFit/>
          </a:bodyPr>
          <a:lstStyle/>
          <a:p>
            <a:pPr algn="ctr" defTabSz="1219170"/>
            <a:r>
              <a:rPr lang="en-US" sz="1400">
                <a:solidFill>
                  <a:prstClr val="black"/>
                </a:solidFill>
                <a:latin typeface="Segoe UI Light"/>
              </a:rPr>
              <a:t>Contoso User can establish </a:t>
            </a:r>
          </a:p>
          <a:p>
            <a:pPr algn="ctr" defTabSz="1219170"/>
            <a:r>
              <a:rPr lang="en-US" sz="1400">
                <a:solidFill>
                  <a:prstClr val="black"/>
                </a:solidFill>
                <a:latin typeface="Segoe UI Light"/>
              </a:rPr>
              <a:t>a connection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Multiplication Sign 10">
            <a:extLst>
              <a:ext uri="{FF2B5EF4-FFF2-40B4-BE49-F238E27FC236}">
                <a16:creationId xmlns:a16="http://schemas.microsoft.com/office/drawing/2014/main" id="{BBEAC09A-FB35-4651-90BB-E990C433AE53}"/>
              </a:ext>
            </a:extLst>
          </p:cNvPr>
          <p:cNvSpPr/>
          <p:nvPr/>
        </p:nvSpPr>
        <p:spPr>
          <a:xfrm>
            <a:off x="4625316" y="3344359"/>
            <a:ext cx="2527443" cy="15068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Segoe UI Light"/>
            </a:endParaRPr>
          </a:p>
        </p:txBody>
      </p:sp>
      <p:sp>
        <p:nvSpPr>
          <p:cNvPr id="14" name="TextBox 13">
            <a:extLst>
              <a:ext uri="{FF2B5EF4-FFF2-40B4-BE49-F238E27FC236}">
                <a16:creationId xmlns:a16="http://schemas.microsoft.com/office/drawing/2014/main" id="{C37ACA63-8F97-45A8-834B-279DD1A3B298}"/>
              </a:ext>
            </a:extLst>
          </p:cNvPr>
          <p:cNvSpPr txBox="1"/>
          <p:nvPr/>
        </p:nvSpPr>
        <p:spPr>
          <a:xfrm>
            <a:off x="489080" y="1149978"/>
            <a:ext cx="11702921" cy="420564"/>
          </a:xfrm>
          <a:prstGeom prst="rect">
            <a:avLst/>
          </a:prstGeom>
          <a:noFill/>
        </p:spPr>
        <p:txBody>
          <a:bodyPr wrap="square" rtlCol="0">
            <a:spAutoFit/>
          </a:bodyPr>
          <a:lstStyle/>
          <a:p>
            <a:pPr defTabSz="1219170"/>
            <a:r>
              <a:rPr lang="en-US" sz="2133" b="1" dirty="0">
                <a:solidFill>
                  <a:prstClr val="black"/>
                </a:solidFill>
                <a:latin typeface="Segoe UI Light"/>
              </a:rPr>
              <a:t>Requires support ticket today =&gt; this restriction only applies to Power Apps and Power Automate </a:t>
            </a:r>
          </a:p>
        </p:txBody>
      </p:sp>
      <p:sp>
        <p:nvSpPr>
          <p:cNvPr id="13" name="Rectangle: Rounded Corners 12">
            <a:extLst>
              <a:ext uri="{FF2B5EF4-FFF2-40B4-BE49-F238E27FC236}">
                <a16:creationId xmlns:a16="http://schemas.microsoft.com/office/drawing/2014/main" id="{7EB43DBA-4E62-4D84-B2AF-EDC225EC02FD}"/>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5" name="Picture 14">
            <a:extLst>
              <a:ext uri="{FF2B5EF4-FFF2-40B4-BE49-F238E27FC236}">
                <a16:creationId xmlns:a16="http://schemas.microsoft.com/office/drawing/2014/main" id="{1583671F-4699-4F54-8873-EE46770CAF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6" name="Rectangle: Rounded Corners 15">
            <a:extLst>
              <a:ext uri="{FF2B5EF4-FFF2-40B4-BE49-F238E27FC236}">
                <a16:creationId xmlns:a16="http://schemas.microsoft.com/office/drawing/2014/main" id="{DAA7A340-BF2F-4106-8746-01FED38D4697}"/>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7" name="Picture 16">
            <a:extLst>
              <a:ext uri="{FF2B5EF4-FFF2-40B4-BE49-F238E27FC236}">
                <a16:creationId xmlns:a16="http://schemas.microsoft.com/office/drawing/2014/main" id="{945C16AB-3DD1-4E36-9042-7175433EBE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18" name="Picture 17">
            <a:extLst>
              <a:ext uri="{FF2B5EF4-FFF2-40B4-BE49-F238E27FC236}">
                <a16:creationId xmlns:a16="http://schemas.microsoft.com/office/drawing/2014/main" id="{948ED6F1-F9ED-430E-8948-C54750E9FD74}"/>
              </a:ext>
            </a:extLst>
          </p:cNvPr>
          <p:cNvPicPr>
            <a:picLocks noChangeAspect="1"/>
          </p:cNvPicPr>
          <p:nvPr/>
        </p:nvPicPr>
        <p:blipFill>
          <a:blip r:embed="rId4"/>
          <a:stretch>
            <a:fillRect/>
          </a:stretch>
        </p:blipFill>
        <p:spPr>
          <a:xfrm>
            <a:off x="1519199" y="2288809"/>
            <a:ext cx="2032000" cy="812800"/>
          </a:xfrm>
          <a:prstGeom prst="rect">
            <a:avLst/>
          </a:prstGeom>
        </p:spPr>
      </p:pic>
      <p:pic>
        <p:nvPicPr>
          <p:cNvPr id="19" name="Picture 18">
            <a:extLst>
              <a:ext uri="{FF2B5EF4-FFF2-40B4-BE49-F238E27FC236}">
                <a16:creationId xmlns:a16="http://schemas.microsoft.com/office/drawing/2014/main" id="{FD634163-4017-41FE-8DA3-EB10F9CCFDD0}"/>
              </a:ext>
            </a:extLst>
          </p:cNvPr>
          <p:cNvPicPr>
            <a:picLocks noChangeAspect="1"/>
          </p:cNvPicPr>
          <p:nvPr/>
        </p:nvPicPr>
        <p:blipFill>
          <a:blip r:embed="rId4"/>
          <a:stretch>
            <a:fillRect/>
          </a:stretch>
        </p:blipFill>
        <p:spPr>
          <a:xfrm>
            <a:off x="8117189" y="3971247"/>
            <a:ext cx="2032000" cy="812800"/>
          </a:xfrm>
          <a:prstGeom prst="rect">
            <a:avLst/>
          </a:prstGeom>
        </p:spPr>
      </p:pic>
    </p:spTree>
    <p:extLst>
      <p:ext uri="{BB962C8B-B14F-4D97-AF65-F5344CB8AC3E}">
        <p14:creationId xmlns:p14="http://schemas.microsoft.com/office/powerpoint/2010/main" val="3506995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Day4: Monitoring &amp; Administration of Power Automate</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 name="object 2">
            <a:extLst>
              <a:ext uri="{FF2B5EF4-FFF2-40B4-BE49-F238E27FC236}">
                <a16:creationId xmlns:a16="http://schemas.microsoft.com/office/drawing/2014/main" id="{52F4201A-A018-4A08-88F0-9912EC0062CB}"/>
              </a:ext>
            </a:extLst>
          </p:cNvPr>
          <p:cNvSpPr/>
          <p:nvPr/>
        </p:nvSpPr>
        <p:spPr>
          <a:xfrm>
            <a:off x="0" y="0"/>
            <a:ext cx="4654550" cy="6858000"/>
          </a:xfrm>
          <a:custGeom>
            <a:avLst/>
            <a:gdLst/>
            <a:ahLst/>
            <a:cxnLst/>
            <a:rect l="l" t="t" r="r" b="b"/>
            <a:pathLst>
              <a:path w="4654550" h="6858000">
                <a:moveTo>
                  <a:pt x="4654296" y="0"/>
                </a:moveTo>
                <a:lnTo>
                  <a:pt x="0" y="0"/>
                </a:lnTo>
                <a:lnTo>
                  <a:pt x="0" y="6858000"/>
                </a:lnTo>
                <a:lnTo>
                  <a:pt x="4654296" y="6858000"/>
                </a:lnTo>
                <a:lnTo>
                  <a:pt x="4654296" y="0"/>
                </a:lnTo>
                <a:close/>
              </a:path>
            </a:pathLst>
          </a:custGeom>
          <a:solidFill>
            <a:srgbClr val="404040"/>
          </a:solidFill>
        </p:spPr>
        <p:txBody>
          <a:bodyPr wrap="square" lIns="0" tIns="0" rIns="0" bIns="0" rtlCol="0"/>
          <a:lstStyle/>
          <a:p>
            <a:endParaRPr/>
          </a:p>
        </p:txBody>
      </p:sp>
      <p:sp>
        <p:nvSpPr>
          <p:cNvPr id="2" name="object 2"/>
          <p:cNvSpPr txBox="1">
            <a:spLocks noGrp="1"/>
          </p:cNvSpPr>
          <p:nvPr>
            <p:ph type="title"/>
          </p:nvPr>
        </p:nvSpPr>
        <p:spPr>
          <a:xfrm>
            <a:off x="594821" y="356665"/>
            <a:ext cx="3112136" cy="1675459"/>
          </a:xfrm>
          <a:prstGeom prst="rect">
            <a:avLst/>
          </a:prstGeom>
        </p:spPr>
        <p:txBody>
          <a:bodyPr vert="horz" wrap="square" lIns="0" tIns="13335" rIns="0" bIns="0" rtlCol="0">
            <a:spAutoFit/>
          </a:bodyPr>
          <a:lstStyle/>
          <a:p>
            <a:pPr algn="ctr">
              <a:lnSpc>
                <a:spcPct val="100000"/>
              </a:lnSpc>
              <a:spcBef>
                <a:spcPts val="10"/>
              </a:spcBef>
            </a:pPr>
            <a:r>
              <a:rPr lang="en-US" sz="3600" kern="1200" spc="-50" dirty="0">
                <a:ln w="3175">
                  <a:noFill/>
                </a:ln>
                <a:solidFill>
                  <a:srgbClr val="418AB3"/>
                </a:solidFill>
                <a:latin typeface="+mj-lt"/>
                <a:cs typeface="+mj-cs"/>
              </a:rPr>
              <a:t>Prevent data leakage  with DLP policies</a:t>
            </a:r>
            <a:endParaRPr sz="3600" kern="1200" spc="-50" dirty="0">
              <a:ln w="3175">
                <a:noFill/>
              </a:ln>
              <a:solidFill>
                <a:srgbClr val="418AB3"/>
              </a:solidFill>
              <a:latin typeface="+mj-lt"/>
              <a:cs typeface="+mj-cs"/>
            </a:endParaRPr>
          </a:p>
        </p:txBody>
      </p:sp>
      <p:sp>
        <p:nvSpPr>
          <p:cNvPr id="124" name="object 4">
            <a:extLst>
              <a:ext uri="{FF2B5EF4-FFF2-40B4-BE49-F238E27FC236}">
                <a16:creationId xmlns:a16="http://schemas.microsoft.com/office/drawing/2014/main" id="{3A1E71FF-C281-4D3D-BD57-150202F47545}"/>
              </a:ext>
            </a:extLst>
          </p:cNvPr>
          <p:cNvSpPr txBox="1"/>
          <p:nvPr/>
        </p:nvSpPr>
        <p:spPr>
          <a:xfrm>
            <a:off x="698190" y="2388788"/>
            <a:ext cx="3112135" cy="3053715"/>
          </a:xfrm>
          <a:prstGeom prst="rect">
            <a:avLst/>
          </a:prstGeom>
        </p:spPr>
        <p:txBody>
          <a:bodyPr vert="horz" wrap="square" lIns="0" tIns="34290" rIns="0" bIns="0" rtlCol="0">
            <a:spAutoFit/>
          </a:bodyPr>
          <a:lstStyle/>
          <a:p>
            <a:pPr marL="297815" marR="5080" indent="-285750" algn="just">
              <a:lnSpc>
                <a:spcPct val="90000"/>
              </a:lnSpc>
              <a:spcBef>
                <a:spcPts val="270"/>
              </a:spcBef>
              <a:buFont typeface="Wingdings" panose="05000000000000000000" pitchFamily="2" charset="2"/>
              <a:buChar char="ü"/>
              <a:tabLst>
                <a:tab pos="241300" algn="l"/>
                <a:tab pos="241935" algn="l"/>
              </a:tabLst>
            </a:pPr>
            <a:r>
              <a:rPr sz="1400" spc="-10" dirty="0">
                <a:solidFill>
                  <a:schemeClr val="bg1"/>
                </a:solidFill>
                <a:latin typeface="Carlito"/>
                <a:cs typeface="Carlito"/>
              </a:rPr>
              <a:t>Data </a:t>
            </a:r>
            <a:r>
              <a:rPr sz="1400" dirty="0">
                <a:solidFill>
                  <a:schemeClr val="bg1"/>
                </a:solidFill>
                <a:latin typeface="Carlito"/>
                <a:cs typeface="Carlito"/>
              </a:rPr>
              <a:t>loss </a:t>
            </a:r>
            <a:r>
              <a:rPr sz="1400" spc="-10" dirty="0">
                <a:solidFill>
                  <a:schemeClr val="bg1"/>
                </a:solidFill>
                <a:latin typeface="Carlito"/>
                <a:cs typeface="Carlito"/>
              </a:rPr>
              <a:t>prevention </a:t>
            </a:r>
            <a:r>
              <a:rPr sz="1400" spc="-5" dirty="0">
                <a:solidFill>
                  <a:schemeClr val="bg1"/>
                </a:solidFill>
                <a:latin typeface="Carlito"/>
                <a:cs typeface="Carlito"/>
              </a:rPr>
              <a:t>policies (DLP)  </a:t>
            </a:r>
            <a:r>
              <a:rPr sz="1400" spc="-10" dirty="0">
                <a:solidFill>
                  <a:schemeClr val="bg1"/>
                </a:solidFill>
                <a:latin typeface="Carlito"/>
                <a:cs typeface="Carlito"/>
              </a:rPr>
              <a:t>enforce </a:t>
            </a:r>
            <a:r>
              <a:rPr sz="1400" spc="-5" dirty="0">
                <a:solidFill>
                  <a:schemeClr val="bg1"/>
                </a:solidFill>
                <a:latin typeface="Carlito"/>
                <a:cs typeface="Carlito"/>
              </a:rPr>
              <a:t>rules </a:t>
            </a:r>
            <a:r>
              <a:rPr sz="1400" spc="-10" dirty="0">
                <a:solidFill>
                  <a:schemeClr val="bg1"/>
                </a:solidFill>
                <a:latin typeface="Carlito"/>
                <a:cs typeface="Carlito"/>
              </a:rPr>
              <a:t>for </a:t>
            </a:r>
            <a:r>
              <a:rPr lang="en-GB" sz="1400" spc="-10" dirty="0">
                <a:solidFill>
                  <a:schemeClr val="bg1"/>
                </a:solidFill>
                <a:latin typeface="Carlito"/>
                <a:cs typeface="Carlito"/>
              </a:rPr>
              <a:t>a</a:t>
            </a:r>
            <a:r>
              <a:rPr sz="1400" spc="-5" dirty="0">
                <a:solidFill>
                  <a:schemeClr val="bg1"/>
                </a:solidFill>
                <a:latin typeface="Carlito"/>
                <a:cs typeface="Carlito"/>
              </a:rPr>
              <a:t>which </a:t>
            </a:r>
            <a:r>
              <a:rPr sz="1400" spc="-10" dirty="0">
                <a:solidFill>
                  <a:schemeClr val="bg1"/>
                </a:solidFill>
                <a:latin typeface="Carlito"/>
                <a:cs typeface="Carlito"/>
              </a:rPr>
              <a:t>connectors </a:t>
            </a:r>
            <a:r>
              <a:rPr sz="1400" spc="-5" dirty="0">
                <a:solidFill>
                  <a:schemeClr val="bg1"/>
                </a:solidFill>
                <a:latin typeface="Carlito"/>
                <a:cs typeface="Carlito"/>
              </a:rPr>
              <a:t>can  be used </a:t>
            </a:r>
            <a:r>
              <a:rPr sz="1400" spc="-10" dirty="0">
                <a:solidFill>
                  <a:schemeClr val="bg1"/>
                </a:solidFill>
                <a:latin typeface="Carlito"/>
                <a:cs typeface="Carlito"/>
              </a:rPr>
              <a:t>together by </a:t>
            </a:r>
            <a:r>
              <a:rPr sz="1400" dirty="0">
                <a:solidFill>
                  <a:schemeClr val="bg1"/>
                </a:solidFill>
                <a:latin typeface="Carlito"/>
                <a:cs typeface="Carlito"/>
              </a:rPr>
              <a:t>classifying  </a:t>
            </a:r>
            <a:r>
              <a:rPr sz="1400" spc="-10" dirty="0">
                <a:solidFill>
                  <a:schemeClr val="bg1"/>
                </a:solidFill>
                <a:latin typeface="Carlito"/>
                <a:cs typeface="Carlito"/>
              </a:rPr>
              <a:t>connectors </a:t>
            </a:r>
            <a:r>
              <a:rPr sz="1400" dirty="0">
                <a:solidFill>
                  <a:schemeClr val="bg1"/>
                </a:solidFill>
                <a:latin typeface="Carlito"/>
                <a:cs typeface="Carlito"/>
              </a:rPr>
              <a:t>as </a:t>
            </a:r>
            <a:r>
              <a:rPr sz="1400" spc="-5" dirty="0">
                <a:solidFill>
                  <a:schemeClr val="bg1"/>
                </a:solidFill>
                <a:latin typeface="Carlito"/>
                <a:cs typeface="Carlito"/>
              </a:rPr>
              <a:t>either Business </a:t>
            </a:r>
            <a:r>
              <a:rPr sz="1400" spc="-10" dirty="0">
                <a:solidFill>
                  <a:schemeClr val="bg1"/>
                </a:solidFill>
                <a:latin typeface="Carlito"/>
                <a:cs typeface="Carlito"/>
              </a:rPr>
              <a:t>Data </a:t>
            </a:r>
            <a:r>
              <a:rPr sz="1400" spc="-5" dirty="0">
                <a:solidFill>
                  <a:schemeClr val="bg1"/>
                </a:solidFill>
                <a:latin typeface="Carlito"/>
                <a:cs typeface="Carlito"/>
              </a:rPr>
              <a:t>only  or </a:t>
            </a:r>
            <a:r>
              <a:rPr sz="1400" dirty="0">
                <a:solidFill>
                  <a:schemeClr val="bg1"/>
                </a:solidFill>
                <a:latin typeface="Carlito"/>
                <a:cs typeface="Carlito"/>
              </a:rPr>
              <a:t>No </a:t>
            </a:r>
            <a:r>
              <a:rPr sz="1400" spc="-5" dirty="0">
                <a:solidFill>
                  <a:schemeClr val="bg1"/>
                </a:solidFill>
                <a:latin typeface="Carlito"/>
                <a:cs typeface="Carlito"/>
              </a:rPr>
              <a:t>Business </a:t>
            </a:r>
            <a:r>
              <a:rPr sz="1400" spc="-10" dirty="0">
                <a:solidFill>
                  <a:schemeClr val="bg1"/>
                </a:solidFill>
                <a:latin typeface="Carlito"/>
                <a:cs typeface="Carlito"/>
              </a:rPr>
              <a:t>Data</a:t>
            </a:r>
            <a:r>
              <a:rPr sz="1400" spc="-20" dirty="0">
                <a:solidFill>
                  <a:schemeClr val="bg1"/>
                </a:solidFill>
                <a:latin typeface="Carlito"/>
                <a:cs typeface="Carlito"/>
              </a:rPr>
              <a:t> </a:t>
            </a:r>
            <a:r>
              <a:rPr sz="1400" spc="-5" dirty="0">
                <a:solidFill>
                  <a:schemeClr val="bg1"/>
                </a:solidFill>
                <a:latin typeface="Carlito"/>
                <a:cs typeface="Carlito"/>
              </a:rPr>
              <a:t>allowed.</a:t>
            </a: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500" dirty="0">
              <a:solidFill>
                <a:schemeClr val="bg1"/>
              </a:solidFill>
              <a:latin typeface="Carlito"/>
              <a:cs typeface="Carlito"/>
            </a:endParaRPr>
          </a:p>
          <a:p>
            <a:pPr marL="297815" marR="20320" indent="-285750" algn="just">
              <a:lnSpc>
                <a:spcPts val="1510"/>
              </a:lnSpc>
              <a:buFont typeface="Wingdings" panose="05000000000000000000" pitchFamily="2" charset="2"/>
              <a:buChar char="ü"/>
              <a:tabLst>
                <a:tab pos="241300" algn="l"/>
                <a:tab pos="241935" algn="l"/>
              </a:tabLst>
            </a:pPr>
            <a:r>
              <a:rPr sz="1400" spc="-20" dirty="0">
                <a:solidFill>
                  <a:schemeClr val="bg1"/>
                </a:solidFill>
                <a:latin typeface="Carlito"/>
                <a:cs typeface="Carlito"/>
              </a:rPr>
              <a:t>Simply, </a:t>
            </a:r>
            <a:r>
              <a:rPr sz="1400" dirty="0">
                <a:solidFill>
                  <a:schemeClr val="bg1"/>
                </a:solidFill>
                <a:latin typeface="Carlito"/>
                <a:cs typeface="Carlito"/>
              </a:rPr>
              <a:t>if </a:t>
            </a:r>
            <a:r>
              <a:rPr sz="1400" spc="-5" dirty="0">
                <a:solidFill>
                  <a:schemeClr val="bg1"/>
                </a:solidFill>
                <a:latin typeface="Carlito"/>
                <a:cs typeface="Carlito"/>
              </a:rPr>
              <a:t>you put </a:t>
            </a:r>
            <a:r>
              <a:rPr sz="1400" dirty="0">
                <a:solidFill>
                  <a:schemeClr val="bg1"/>
                </a:solidFill>
                <a:latin typeface="Carlito"/>
                <a:cs typeface="Carlito"/>
              </a:rPr>
              <a:t>a </a:t>
            </a:r>
            <a:r>
              <a:rPr sz="1400" spc="-10" dirty="0">
                <a:solidFill>
                  <a:schemeClr val="bg1"/>
                </a:solidFill>
                <a:latin typeface="Carlito"/>
                <a:cs typeface="Carlito"/>
              </a:rPr>
              <a:t>connector </a:t>
            </a:r>
            <a:r>
              <a:rPr sz="1400" dirty="0">
                <a:solidFill>
                  <a:schemeClr val="bg1"/>
                </a:solidFill>
                <a:latin typeface="Carlito"/>
                <a:cs typeface="Carlito"/>
              </a:rPr>
              <a:t>in </a:t>
            </a:r>
            <a:r>
              <a:rPr sz="1400" spc="-5" dirty="0">
                <a:solidFill>
                  <a:schemeClr val="bg1"/>
                </a:solidFill>
                <a:latin typeface="Carlito"/>
                <a:cs typeface="Carlito"/>
              </a:rPr>
              <a:t>the  business </a:t>
            </a:r>
            <a:r>
              <a:rPr sz="1400" spc="-10" dirty="0">
                <a:solidFill>
                  <a:schemeClr val="bg1"/>
                </a:solidFill>
                <a:latin typeface="Carlito"/>
                <a:cs typeface="Carlito"/>
              </a:rPr>
              <a:t>data </a:t>
            </a:r>
            <a:r>
              <a:rPr sz="1400" spc="-5" dirty="0">
                <a:solidFill>
                  <a:schemeClr val="bg1"/>
                </a:solidFill>
                <a:latin typeface="Carlito"/>
                <a:cs typeface="Carlito"/>
              </a:rPr>
              <a:t>only </a:t>
            </a:r>
            <a:r>
              <a:rPr sz="1400" spc="-10" dirty="0">
                <a:solidFill>
                  <a:schemeClr val="bg1"/>
                </a:solidFill>
                <a:latin typeface="Carlito"/>
                <a:cs typeface="Carlito"/>
              </a:rPr>
              <a:t>group, </a:t>
            </a:r>
            <a:r>
              <a:rPr sz="1400" dirty="0">
                <a:solidFill>
                  <a:schemeClr val="bg1"/>
                </a:solidFill>
                <a:latin typeface="Carlito"/>
                <a:cs typeface="Carlito"/>
              </a:rPr>
              <a:t>it </a:t>
            </a:r>
            <a:r>
              <a:rPr sz="1400" spc="-5" dirty="0">
                <a:solidFill>
                  <a:schemeClr val="bg1"/>
                </a:solidFill>
                <a:latin typeface="Carlito"/>
                <a:cs typeface="Carlito"/>
              </a:rPr>
              <a:t>can only be  used </a:t>
            </a:r>
            <a:r>
              <a:rPr sz="1400" dirty="0">
                <a:solidFill>
                  <a:schemeClr val="bg1"/>
                </a:solidFill>
                <a:latin typeface="Carlito"/>
                <a:cs typeface="Carlito"/>
              </a:rPr>
              <a:t>with </a:t>
            </a:r>
            <a:r>
              <a:rPr sz="1400" spc="-5" dirty="0">
                <a:solidFill>
                  <a:schemeClr val="bg1"/>
                </a:solidFill>
                <a:latin typeface="Carlito"/>
                <a:cs typeface="Carlito"/>
              </a:rPr>
              <a:t>other </a:t>
            </a:r>
            <a:r>
              <a:rPr sz="1400" spc="-10" dirty="0">
                <a:solidFill>
                  <a:schemeClr val="bg1"/>
                </a:solidFill>
                <a:latin typeface="Carlito"/>
                <a:cs typeface="Carlito"/>
              </a:rPr>
              <a:t>connectors from </a:t>
            </a:r>
            <a:r>
              <a:rPr sz="1400" spc="-5" dirty="0">
                <a:solidFill>
                  <a:schemeClr val="bg1"/>
                </a:solidFill>
                <a:latin typeface="Carlito"/>
                <a:cs typeface="Carlito"/>
              </a:rPr>
              <a:t>that  </a:t>
            </a:r>
            <a:r>
              <a:rPr sz="1400" spc="-10" dirty="0">
                <a:solidFill>
                  <a:schemeClr val="bg1"/>
                </a:solidFill>
                <a:latin typeface="Carlito"/>
                <a:cs typeface="Carlito"/>
              </a:rPr>
              <a:t>group </a:t>
            </a:r>
            <a:r>
              <a:rPr sz="1400" dirty="0">
                <a:solidFill>
                  <a:schemeClr val="bg1"/>
                </a:solidFill>
                <a:latin typeface="Carlito"/>
                <a:cs typeface="Carlito"/>
              </a:rPr>
              <a:t>in the same</a:t>
            </a:r>
            <a:r>
              <a:rPr sz="1400" spc="-15" dirty="0">
                <a:solidFill>
                  <a:schemeClr val="bg1"/>
                </a:solidFill>
                <a:latin typeface="Carlito"/>
                <a:cs typeface="Carlito"/>
              </a:rPr>
              <a:t> </a:t>
            </a:r>
            <a:r>
              <a:rPr sz="1400" spc="-5" dirty="0">
                <a:solidFill>
                  <a:schemeClr val="bg1"/>
                </a:solidFill>
                <a:latin typeface="Carlito"/>
                <a:cs typeface="Carlito"/>
              </a:rPr>
              <a:t>app.</a:t>
            </a: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400" dirty="0">
              <a:solidFill>
                <a:schemeClr val="bg1"/>
              </a:solidFill>
              <a:latin typeface="Carlito"/>
              <a:cs typeface="Carlito"/>
            </a:endParaRPr>
          </a:p>
          <a:p>
            <a:pPr marL="285750" indent="-285750" algn="just">
              <a:lnSpc>
                <a:spcPct val="100000"/>
              </a:lnSpc>
              <a:spcBef>
                <a:spcPts val="50"/>
              </a:spcBef>
              <a:buClr>
                <a:srgbClr val="FFFFFF"/>
              </a:buClr>
              <a:buFont typeface="Wingdings" panose="05000000000000000000" pitchFamily="2" charset="2"/>
              <a:buChar char="ü"/>
            </a:pPr>
            <a:endParaRPr sz="1450" dirty="0">
              <a:solidFill>
                <a:schemeClr val="bg1"/>
              </a:solidFill>
              <a:latin typeface="Carlito"/>
              <a:cs typeface="Carlito"/>
            </a:endParaRPr>
          </a:p>
          <a:p>
            <a:pPr marL="297815" marR="94615" indent="-285750" algn="just">
              <a:lnSpc>
                <a:spcPts val="1510"/>
              </a:lnSpc>
              <a:buFont typeface="Wingdings" panose="05000000000000000000" pitchFamily="2" charset="2"/>
              <a:buChar char="ü"/>
              <a:tabLst>
                <a:tab pos="241300" algn="l"/>
                <a:tab pos="241935" algn="l"/>
              </a:tabLst>
            </a:pPr>
            <a:r>
              <a:rPr sz="1400" spc="-25" dirty="0">
                <a:solidFill>
                  <a:schemeClr val="bg1"/>
                </a:solidFill>
                <a:latin typeface="Carlito"/>
                <a:cs typeface="Carlito"/>
              </a:rPr>
              <a:t>Tenant </a:t>
            </a:r>
            <a:r>
              <a:rPr sz="1400" spc="-5" dirty="0">
                <a:solidFill>
                  <a:schemeClr val="bg1"/>
                </a:solidFill>
                <a:latin typeface="Carlito"/>
                <a:cs typeface="Carlito"/>
              </a:rPr>
              <a:t>admins can define policies that  apply </a:t>
            </a:r>
            <a:r>
              <a:rPr sz="1400" spc="-10" dirty="0">
                <a:solidFill>
                  <a:schemeClr val="bg1"/>
                </a:solidFill>
                <a:latin typeface="Carlito"/>
                <a:cs typeface="Carlito"/>
              </a:rPr>
              <a:t>to </a:t>
            </a:r>
            <a:r>
              <a:rPr sz="1400" dirty="0">
                <a:solidFill>
                  <a:schemeClr val="bg1"/>
                </a:solidFill>
                <a:latin typeface="Carlito"/>
                <a:cs typeface="Carlito"/>
              </a:rPr>
              <a:t>all</a:t>
            </a:r>
            <a:r>
              <a:rPr sz="1400" spc="15" dirty="0">
                <a:solidFill>
                  <a:schemeClr val="bg1"/>
                </a:solidFill>
                <a:latin typeface="Carlito"/>
                <a:cs typeface="Carlito"/>
              </a:rPr>
              <a:t> </a:t>
            </a:r>
            <a:r>
              <a:rPr sz="1400" spc="-10" dirty="0">
                <a:solidFill>
                  <a:schemeClr val="bg1"/>
                </a:solidFill>
                <a:latin typeface="Carlito"/>
                <a:cs typeface="Carlito"/>
              </a:rPr>
              <a:t>environments</a:t>
            </a:r>
            <a:endParaRPr sz="1400" dirty="0">
              <a:solidFill>
                <a:schemeClr val="bg1"/>
              </a:solidFill>
              <a:latin typeface="Carlito"/>
              <a:cs typeface="Carlito"/>
            </a:endParaRPr>
          </a:p>
        </p:txBody>
      </p:sp>
      <p:sp>
        <p:nvSpPr>
          <p:cNvPr id="125" name="object 5">
            <a:extLst>
              <a:ext uri="{FF2B5EF4-FFF2-40B4-BE49-F238E27FC236}">
                <a16:creationId xmlns:a16="http://schemas.microsoft.com/office/drawing/2014/main" id="{38B5CA91-08FA-4874-8487-7AA64AF1AE68}"/>
              </a:ext>
            </a:extLst>
          </p:cNvPr>
          <p:cNvSpPr/>
          <p:nvPr/>
        </p:nvSpPr>
        <p:spPr>
          <a:xfrm>
            <a:off x="5242362" y="1692089"/>
            <a:ext cx="6251448" cy="412695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43219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1B46-EA7D-4C04-B6B1-518E045392B3}"/>
              </a:ext>
            </a:extLst>
          </p:cNvPr>
          <p:cNvSpPr>
            <a:spLocks noGrp="1"/>
          </p:cNvSpPr>
          <p:nvPr>
            <p:ph type="title"/>
          </p:nvPr>
        </p:nvSpPr>
        <p:spPr>
          <a:xfrm>
            <a:off x="489079" y="228603"/>
            <a:ext cx="11296416" cy="553998"/>
          </a:xfrm>
        </p:spPr>
        <p:txBody>
          <a:bodyPr/>
          <a:lstStyle/>
          <a:p>
            <a:r>
              <a:rPr lang="en-US" sz="3600" kern="1200" spc="-50" dirty="0">
                <a:ln w="3175">
                  <a:noFill/>
                </a:ln>
                <a:solidFill>
                  <a:srgbClr val="418AB3"/>
                </a:solidFill>
                <a:latin typeface="+mj-lt"/>
                <a:cs typeface="+mj-cs"/>
              </a:rPr>
              <a:t>Applying to environments</a:t>
            </a:r>
          </a:p>
        </p:txBody>
      </p:sp>
      <p:pic>
        <p:nvPicPr>
          <p:cNvPr id="4" name="Picture 3">
            <a:extLst>
              <a:ext uri="{FF2B5EF4-FFF2-40B4-BE49-F238E27FC236}">
                <a16:creationId xmlns:a16="http://schemas.microsoft.com/office/drawing/2014/main" id="{C7DDD1F4-4A88-48B9-B9D0-41852519B1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93026" y="1531538"/>
            <a:ext cx="4298975" cy="3794924"/>
          </a:xfrm>
          <a:prstGeom prst="rect">
            <a:avLst/>
          </a:prstGeom>
          <a:ln>
            <a:solidFill>
              <a:schemeClr val="tx1"/>
            </a:solidFill>
          </a:ln>
        </p:spPr>
      </p:pic>
      <p:sp>
        <p:nvSpPr>
          <p:cNvPr id="3" name="Text Placeholder 2">
            <a:extLst>
              <a:ext uri="{FF2B5EF4-FFF2-40B4-BE49-F238E27FC236}">
                <a16:creationId xmlns:a16="http://schemas.microsoft.com/office/drawing/2014/main" id="{D88ACEE5-ED1F-487F-862A-EBC48839F012}"/>
              </a:ext>
            </a:extLst>
          </p:cNvPr>
          <p:cNvSpPr>
            <a:spLocks noGrp="1"/>
          </p:cNvSpPr>
          <p:nvPr>
            <p:ph type="body" sz="quarter" idx="10"/>
          </p:nvPr>
        </p:nvSpPr>
        <p:spPr>
          <a:xfrm>
            <a:off x="489079" y="1640138"/>
            <a:ext cx="7143981" cy="3016210"/>
          </a:xfrm>
        </p:spPr>
        <p:txBody>
          <a:bodyPr/>
          <a:lstStyle/>
          <a:p>
            <a:pPr marL="457200" indent="-457200">
              <a:buFont typeface="Wingdings" panose="05000000000000000000" pitchFamily="2" charset="2"/>
              <a:buChar char="ü"/>
            </a:pPr>
            <a:r>
              <a:rPr lang="en-US" sz="2800" dirty="0"/>
              <a:t>Multiple policies can apply to an environment</a:t>
            </a:r>
            <a:br>
              <a:rPr lang="en-US" sz="2800" dirty="0"/>
            </a:br>
            <a:endParaRPr lang="en-US" sz="2800" dirty="0"/>
          </a:p>
          <a:p>
            <a:pPr marL="457200" indent="-457200">
              <a:buFont typeface="Wingdings" panose="05000000000000000000" pitchFamily="2" charset="2"/>
              <a:buChar char="ü"/>
            </a:pPr>
            <a:r>
              <a:rPr lang="en-US" sz="2800" dirty="0"/>
              <a:t>The most restrictive policy applies to the combination of connectors</a:t>
            </a:r>
          </a:p>
          <a:p>
            <a:pPr marL="457200" indent="-457200">
              <a:buFont typeface="Wingdings" panose="05000000000000000000" pitchFamily="2" charset="2"/>
              <a:buChar char="ü"/>
            </a:pPr>
            <a:endParaRPr lang="en-US" sz="2800" dirty="0"/>
          </a:p>
          <a:p>
            <a:pPr marL="457200" indent="-457200">
              <a:buFont typeface="Wingdings" panose="05000000000000000000" pitchFamily="2" charset="2"/>
              <a:buChar char="ü"/>
            </a:pPr>
            <a:r>
              <a:rPr lang="en-US" sz="2800" dirty="0"/>
              <a:t>Use ONLY selected and EXCEPT to tailor which environments are impacted</a:t>
            </a:r>
          </a:p>
        </p:txBody>
      </p:sp>
    </p:spTree>
    <p:extLst>
      <p:ext uri="{BB962C8B-B14F-4D97-AF65-F5344CB8AC3E}">
        <p14:creationId xmlns:p14="http://schemas.microsoft.com/office/powerpoint/2010/main" val="110357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830997"/>
          </a:xfrm>
        </p:spPr>
        <p:txBody>
          <a:bodyPr/>
          <a:lstStyle/>
          <a:p>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80" y="42716"/>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7" y="3861493"/>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Tree>
    <p:extLst>
      <p:ext uri="{BB962C8B-B14F-4D97-AF65-F5344CB8AC3E}">
        <p14:creationId xmlns:p14="http://schemas.microsoft.com/office/powerpoint/2010/main" val="7954600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1661993"/>
          </a:xfrm>
        </p:spPr>
        <p:txBody>
          <a:bodyPr/>
          <a:lstStyle/>
          <a:p>
            <a:pPr marL="514338" indent="-514338">
              <a:buFont typeface="+mj-lt"/>
              <a:buAutoNum type="arabicPeriod"/>
            </a:pPr>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a:p>
            <a:pPr marL="514338" indent="-514338">
              <a:buFont typeface="+mj-lt"/>
              <a:buAutoNum type="arabicPeriod"/>
            </a:pPr>
            <a:r>
              <a:rPr lang="en-US" dirty="0"/>
              <a:t>Create a policy for the default environment (and other training environments) that further restricts which Microsoft connectors are classified as ‘Business Data’</a:t>
            </a:r>
          </a:p>
          <a:p>
            <a:pPr marL="514338" indent="-514338">
              <a:buFont typeface="+mj-lt"/>
              <a:buAutoNum type="arabicPeriod"/>
            </a:pPr>
            <a:endParaRPr lang="en-US"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80" y="42716"/>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3"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7" y="3861493"/>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7"/>
            <a:ext cx="3801035"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Tree>
    <p:extLst>
      <p:ext uri="{BB962C8B-B14F-4D97-AF65-F5344CB8AC3E}">
        <p14:creationId xmlns:p14="http://schemas.microsoft.com/office/powerpoint/2010/main" val="160191450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2215991"/>
          </a:xfrm>
        </p:spPr>
        <p:txBody>
          <a:bodyPr/>
          <a:lstStyle/>
          <a:p>
            <a:pPr marL="514338" indent="-514338">
              <a:buFont typeface="+mj-lt"/>
              <a:buAutoNum type="arabicPeriod"/>
            </a:pPr>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a:p>
            <a:pPr marL="514338" indent="-514338">
              <a:buFont typeface="+mj-lt"/>
              <a:buAutoNum type="arabicPeriod"/>
            </a:pPr>
            <a:r>
              <a:rPr lang="en-US" dirty="0"/>
              <a:t>Create a policy for the default environment (and other training environments) that further restricts which Microsoft connectors are classified as ‘Business Data’</a:t>
            </a:r>
          </a:p>
          <a:p>
            <a:pPr marL="514338" indent="-514338">
              <a:buFont typeface="+mj-lt"/>
              <a:buAutoNum type="arabicPeriod"/>
            </a:pPr>
            <a:endParaRPr lang="en-US" dirty="0"/>
          </a:p>
          <a:p>
            <a:pPr marL="514338" indent="-514338">
              <a:buFont typeface="+mj-lt"/>
              <a:buAutoNum type="arabicPeriod"/>
            </a:pPr>
            <a:r>
              <a:rPr lang="en-US" dirty="0"/>
              <a:t>Create additional policies or exclude those environment from policies #1 and #2 above that permit certain connectors or connector combinations to be used for specific environments </a:t>
            </a:r>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20053" y="5324848"/>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54619" y="5324848"/>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43612" y="5324848"/>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55871" y="53248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08271" y="54772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60671" y="56296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889047" y="52603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41445" y="54127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193845" y="55651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51495" y="53893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03895" y="55417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56295" y="56941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dirty="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784671" y="53248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37069" y="54772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089469" y="56296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19074" y="-116310"/>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62731" y="2656552"/>
            <a:ext cx="181523"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60651" y="3702468"/>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dirty="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486220" y="4519901"/>
            <a:ext cx="3801035"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
        <p:nvSpPr>
          <p:cNvPr id="35" name="Left Bracket 34">
            <a:extLst>
              <a:ext uri="{FF2B5EF4-FFF2-40B4-BE49-F238E27FC236}">
                <a16:creationId xmlns:a16="http://schemas.microsoft.com/office/drawing/2014/main" id="{33803A2B-EFA0-424F-B5DA-86C49E35DB5C}"/>
              </a:ext>
            </a:extLst>
          </p:cNvPr>
          <p:cNvSpPr/>
          <p:nvPr/>
        </p:nvSpPr>
        <p:spPr>
          <a:xfrm rot="5400000">
            <a:off x="7617709" y="3097561"/>
            <a:ext cx="181523" cy="3638848"/>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EDC6A7AC-478C-4CC1-977A-CFC2ACB9BB75}"/>
              </a:ext>
            </a:extLst>
          </p:cNvPr>
          <p:cNvSpPr/>
          <p:nvPr/>
        </p:nvSpPr>
        <p:spPr bwMode="auto">
          <a:xfrm>
            <a:off x="6375724" y="4545617"/>
            <a:ext cx="2795491"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#3: Create exception policies for certain application environments </a:t>
            </a:r>
          </a:p>
        </p:txBody>
      </p:sp>
    </p:spTree>
    <p:extLst>
      <p:ext uri="{BB962C8B-B14F-4D97-AF65-F5344CB8AC3E}">
        <p14:creationId xmlns:p14="http://schemas.microsoft.com/office/powerpoint/2010/main" val="14142943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501900"/>
            <a:ext cx="6768085" cy="1032507"/>
          </a:xfrm>
        </p:spPr>
        <p:txBody>
          <a:bodyPr/>
          <a:lstStyle/>
          <a:p>
            <a:pPr marL="454659" marR="537210" indent="2540">
              <a:lnSpc>
                <a:spcPts val="1320"/>
              </a:lnSpc>
            </a:pPr>
            <a:r>
              <a:rPr lang="en-GB" b="1" spc="-5" dirty="0">
                <a:solidFill>
                  <a:schemeClr val="bg1">
                    <a:lumMod val="50000"/>
                  </a:schemeClr>
                </a:solidFill>
                <a:latin typeface="Carlito"/>
                <a:cs typeface="Carlito"/>
              </a:rPr>
              <a:t>Monitor</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122921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creen&#10;&#10;Description automatically generated">
            <a:extLst>
              <a:ext uri="{FF2B5EF4-FFF2-40B4-BE49-F238E27FC236}">
                <a16:creationId xmlns:a16="http://schemas.microsoft.com/office/drawing/2014/main" id="{86734FBA-8227-4040-AB85-07F55E1BB1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82793" y="1646138"/>
            <a:ext cx="3787075" cy="2351977"/>
          </a:xfrm>
          <a:prstGeom prst="rect">
            <a:avLst/>
          </a:prstGeom>
          <a:effectLst>
            <a:outerShdw blurRad="241300" dist="165100" dir="5400000" sx="96000" sy="96000" algn="t" rotWithShape="0">
              <a:prstClr val="black">
                <a:alpha val="46000"/>
              </a:prstClr>
            </a:outerShdw>
          </a:effectLst>
        </p:spPr>
      </p:pic>
      <p:pic>
        <p:nvPicPr>
          <p:cNvPr id="6" name="Picture 5" descr="A close up of a screen&#10;&#10;Description automatically generated">
            <a:extLst>
              <a:ext uri="{FF2B5EF4-FFF2-40B4-BE49-F238E27FC236}">
                <a16:creationId xmlns:a16="http://schemas.microsoft.com/office/drawing/2014/main" id="{D7583BE2-68D4-4B03-9BD5-33C9254E10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773825" y="1646138"/>
            <a:ext cx="3665129" cy="2351977"/>
          </a:xfrm>
          <a:prstGeom prst="rect">
            <a:avLst/>
          </a:prstGeom>
          <a:effectLst>
            <a:outerShdw blurRad="241300" dist="165100" dir="5400000" sx="96000" sy="96000" algn="t" rotWithShape="0">
              <a:prstClr val="black">
                <a:alpha val="46000"/>
              </a:prstClr>
            </a:outerShdw>
          </a:effectLst>
        </p:spPr>
      </p:pic>
      <p:pic>
        <p:nvPicPr>
          <p:cNvPr id="19" name="Picture 18">
            <a:extLst>
              <a:ext uri="{FF2B5EF4-FFF2-40B4-BE49-F238E27FC236}">
                <a16:creationId xmlns:a16="http://schemas.microsoft.com/office/drawing/2014/main" id="{A9F3B719-0D30-44CD-9E27-1C2075E050E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903209" y="1838619"/>
            <a:ext cx="3409027" cy="1952683"/>
          </a:xfrm>
          <a:prstGeom prst="rect">
            <a:avLst/>
          </a:prstGeom>
        </p:spPr>
      </p:pic>
      <p:pic>
        <p:nvPicPr>
          <p:cNvPr id="20" name="Picture Placeholder 18">
            <a:extLst>
              <a:ext uri="{FF2B5EF4-FFF2-40B4-BE49-F238E27FC236}">
                <a16:creationId xmlns:a16="http://schemas.microsoft.com/office/drawing/2014/main" id="{08AF8275-A497-4073-A069-45BFBBBE5AC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23221" y="1835041"/>
            <a:ext cx="3461187" cy="1968539"/>
          </a:xfrm>
          <a:prstGeom prst="rect">
            <a:avLst/>
          </a:prstGeom>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a:xfrm>
            <a:off x="455996" y="620430"/>
            <a:ext cx="11306469" cy="397545"/>
          </a:xfrm>
        </p:spPr>
        <p:txBody>
          <a:bodyPr/>
          <a:lstStyle/>
          <a:p>
            <a:r>
              <a:rPr lang="en-US" sz="2800" dirty="0"/>
              <a:t>Admin reporting and analytics in the Power Platform admin center</a:t>
            </a:r>
            <a:endParaRPr lang="en-US" dirty="0"/>
          </a:p>
        </p:txBody>
      </p:sp>
      <p:pic>
        <p:nvPicPr>
          <p:cNvPr id="8" name="Picture 7" descr="A close up of a screen&#10;&#10;Description automatically generated">
            <a:extLst>
              <a:ext uri="{FF2B5EF4-FFF2-40B4-BE49-F238E27FC236}">
                <a16:creationId xmlns:a16="http://schemas.microsoft.com/office/drawing/2014/main" id="{8C7527ED-AA9F-4314-86DA-B4853AC283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01598" y="2168108"/>
            <a:ext cx="3744559" cy="2351977"/>
          </a:xfrm>
          <a:prstGeom prst="rect">
            <a:avLst/>
          </a:prstGeom>
          <a:effectLst>
            <a:outerShdw blurRad="241300" dist="165100" dir="5400000" sx="96000" sy="96000" algn="t" rotWithShape="0">
              <a:prstClr val="black">
                <a:alpha val="46000"/>
              </a:prstClr>
            </a:outerShdw>
          </a:effectLst>
        </p:spPr>
      </p:pic>
      <p:sp>
        <p:nvSpPr>
          <p:cNvPr id="21" name="Text Placeholder 5">
            <a:extLst>
              <a:ext uri="{FF2B5EF4-FFF2-40B4-BE49-F238E27FC236}">
                <a16:creationId xmlns:a16="http://schemas.microsoft.com/office/drawing/2014/main" id="{1B335559-3010-4E85-810C-F235FD005891}"/>
              </a:ext>
            </a:extLst>
          </p:cNvPr>
          <p:cNvSpPr txBox="1">
            <a:spLocks/>
          </p:cNvSpPr>
          <p:nvPr/>
        </p:nvSpPr>
        <p:spPr>
          <a:xfrm>
            <a:off x="1078790" y="4215474"/>
            <a:ext cx="2841505"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Admin insights provide deep visibility into usage and performance of applications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Users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Locations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Capacity</a:t>
            </a:r>
          </a:p>
        </p:txBody>
      </p:sp>
      <p:sp>
        <p:nvSpPr>
          <p:cNvPr id="22" name="Text Placeholder 7">
            <a:extLst>
              <a:ext uri="{FF2B5EF4-FFF2-40B4-BE49-F238E27FC236}">
                <a16:creationId xmlns:a16="http://schemas.microsoft.com/office/drawing/2014/main" id="{845F417E-5E94-434F-BA8A-1E405943B617}"/>
              </a:ext>
            </a:extLst>
          </p:cNvPr>
          <p:cNvSpPr txBox="1">
            <a:spLocks/>
          </p:cNvSpPr>
          <p:nvPr/>
        </p:nvSpPr>
        <p:spPr>
          <a:xfrm>
            <a:off x="4858082" y="4743495"/>
            <a:ext cx="2841505"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Analytics track health and implementation metrics and help keep users on track</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Service performance</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Error reporting</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App usage</a:t>
            </a:r>
          </a:p>
        </p:txBody>
      </p:sp>
      <p:sp>
        <p:nvSpPr>
          <p:cNvPr id="23" name="Text Placeholder 8">
            <a:extLst>
              <a:ext uri="{FF2B5EF4-FFF2-40B4-BE49-F238E27FC236}">
                <a16:creationId xmlns:a16="http://schemas.microsoft.com/office/drawing/2014/main" id="{8EBCB50A-97B5-47C1-8859-370797DF5D3F}"/>
              </a:ext>
            </a:extLst>
          </p:cNvPr>
          <p:cNvSpPr txBox="1">
            <a:spLocks/>
          </p:cNvSpPr>
          <p:nvPr/>
        </p:nvSpPr>
        <p:spPr>
          <a:xfrm>
            <a:off x="8401094" y="4215382"/>
            <a:ext cx="3005151"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Personalize insights and drive action with custom Power BI reports and Power Automate</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All up view of what’s being created</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Discover your champions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Trigger automated actions</a:t>
            </a:r>
          </a:p>
        </p:txBody>
      </p:sp>
      <p:pic>
        <p:nvPicPr>
          <p:cNvPr id="24" name="Picture 17">
            <a:extLst>
              <a:ext uri="{FF2B5EF4-FFF2-40B4-BE49-F238E27FC236}">
                <a16:creationId xmlns:a16="http://schemas.microsoft.com/office/drawing/2014/main" id="{C071E56F-3EF9-4AA0-97D8-D4BF7D1DCE6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461165" y="2357009"/>
            <a:ext cx="3414324" cy="1968540"/>
          </a:xfrm>
          <a:prstGeom prst="rect">
            <a:avLst/>
          </a:prstGeom>
        </p:spPr>
      </p:pic>
    </p:spTree>
    <p:extLst>
      <p:ext uri="{BB962C8B-B14F-4D97-AF65-F5344CB8AC3E}">
        <p14:creationId xmlns:p14="http://schemas.microsoft.com/office/powerpoint/2010/main" val="29881895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defPPr>
              <a:defRPr lang="en-US"/>
            </a:defPPr>
            <a:lvl1pPr marL="0" algn="l" defTabSz="914400" rtl="0" eaLnBrk="1" latinLnBrk="0" hangingPunct="1">
              <a:defRPr sz="51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en-US">
                <a:solidFill>
                  <a:schemeClr val="bg1">
                    <a:lumMod val="65000"/>
                  </a:schemeClr>
                </a:solidFill>
              </a:rPr>
              <a:t>© Microsoft Corporation                                                                                  								                      Power Platform </a:t>
            </a:r>
            <a:endParaRPr lang="en-US">
              <a:solidFill>
                <a:srgbClr val="FFFFFF">
                  <a:lumMod val="65000"/>
                </a:srgbClr>
              </a:solidFill>
              <a:latin typeface="Segoe UI"/>
            </a:endParaRP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843362" y="997036"/>
            <a:ext cx="8289599" cy="5520795"/>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IN"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534521" y="1399098"/>
            <a:ext cx="3731977" cy="4614607"/>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568" dirty="0">
                <a:solidFill>
                  <a:srgbClr val="3C3C41"/>
                </a:solidFill>
                <a:latin typeface="Segoe UI"/>
              </a:rPr>
              <a:t>Activity Logging integrated with Office Security and Compliance center for comprehensive logging across Microsoft services</a:t>
            </a:r>
            <a:r>
              <a:rPr lang="en-US" sz="1600" dirty="0">
                <a:solidFill>
                  <a:srgbClr val="3C3C41"/>
                </a:solidFill>
                <a:latin typeface="Segoe UI"/>
              </a:rPr>
              <a:t>.</a:t>
            </a:r>
          </a:p>
          <a:p>
            <a:pPr lvl="1">
              <a:spcBef>
                <a:spcPts val="1200"/>
              </a:spcBef>
              <a:spcAft>
                <a:spcPts val="1200"/>
              </a:spcAft>
            </a:pPr>
            <a:r>
              <a:rPr lang="en-US" sz="1571" dirty="0">
                <a:solidFill>
                  <a:srgbClr val="3C3C41"/>
                </a:solidFill>
                <a:latin typeface="Segoe UI"/>
              </a:rPr>
              <a:t>The audit records are stored in Office 365 Security and Compliance center</a:t>
            </a:r>
            <a:r>
              <a:rPr lang="en-US" sz="1176" dirty="0">
                <a:solidFill>
                  <a:srgbClr val="3C3C41"/>
                </a:solidFill>
                <a:latin typeface="Segoe UI"/>
              </a:rPr>
              <a:t>. </a:t>
            </a:r>
            <a:br>
              <a:rPr lang="en-US" sz="1176" dirty="0">
                <a:solidFill>
                  <a:srgbClr val="3C3C41"/>
                </a:solidFill>
                <a:latin typeface="Segoe UI"/>
              </a:rPr>
            </a:br>
            <a:r>
              <a:rPr lang="en-US" sz="1176" dirty="0">
                <a:solidFill>
                  <a:srgbClr val="3C3C41"/>
                </a:solidFill>
                <a:latin typeface="Segoe UI"/>
              </a:rPr>
              <a:t>Must have an Office 365 E3 or greater license</a:t>
            </a:r>
            <a:br>
              <a:rPr lang="en-US" sz="1176" dirty="0">
                <a:solidFill>
                  <a:srgbClr val="3C3C41"/>
                </a:solidFill>
                <a:latin typeface="Segoe UI"/>
              </a:rPr>
            </a:br>
            <a:r>
              <a:rPr lang="en-US" sz="1176" dirty="0">
                <a:solidFill>
                  <a:srgbClr val="3C3C41"/>
                </a:solidFill>
                <a:latin typeface="Segoe UI"/>
              </a:rPr>
              <a:t>Must enabled at the organization level</a:t>
            </a:r>
            <a:endParaRPr lang="en-US" sz="1208" spc="-49" dirty="0">
              <a:solidFill>
                <a:srgbClr val="3C3C41"/>
              </a:solidFill>
              <a:latin typeface="Segoe UI"/>
            </a:endParaRPr>
          </a:p>
          <a:p>
            <a:pPr>
              <a:spcBef>
                <a:spcPts val="1200"/>
              </a:spcBef>
              <a:spcAft>
                <a:spcPts val="1200"/>
              </a:spcAft>
            </a:pPr>
            <a:r>
              <a:rPr lang="en-US" sz="1568" dirty="0">
                <a:solidFill>
                  <a:srgbClr val="3C3C41"/>
                </a:solidFill>
                <a:latin typeface="Segoe UI"/>
              </a:rPr>
              <a:t>Office provides an API to query this data, which is currently used by many SIEM vendors to use the Activity Logging data for reporting</a:t>
            </a:r>
          </a:p>
        </p:txBody>
      </p:sp>
      <p:graphicFrame>
        <p:nvGraphicFramePr>
          <p:cNvPr id="19" name="Table 15">
            <a:extLst>
              <a:ext uri="{FF2B5EF4-FFF2-40B4-BE49-F238E27FC236}">
                <a16:creationId xmlns:a16="http://schemas.microsoft.com/office/drawing/2014/main" id="{75240BBF-C006-4B1C-91CC-245A640AEF63}"/>
              </a:ext>
            </a:extLst>
          </p:cNvPr>
          <p:cNvGraphicFramePr>
            <a:graphicFrameLocks noGrp="1"/>
          </p:cNvGraphicFramePr>
          <p:nvPr/>
        </p:nvGraphicFramePr>
        <p:xfrm>
          <a:off x="6905105" y="1990042"/>
          <a:ext cx="5286896" cy="3651532"/>
        </p:xfrm>
        <a:graphic>
          <a:graphicData uri="http://schemas.openxmlformats.org/drawingml/2006/table">
            <a:tbl>
              <a:tblPr firstRow="1" bandRow="1">
                <a:tableStyleId>{21E4AEA4-8DFA-4A89-87EB-49C32662AFE0}</a:tableStyleId>
              </a:tblPr>
              <a:tblGrid>
                <a:gridCol w="2462077">
                  <a:extLst>
                    <a:ext uri="{9D8B030D-6E8A-4147-A177-3AD203B41FA5}">
                      <a16:colId xmlns:a16="http://schemas.microsoft.com/office/drawing/2014/main" val="1727943013"/>
                    </a:ext>
                  </a:extLst>
                </a:gridCol>
                <a:gridCol w="2824819">
                  <a:extLst>
                    <a:ext uri="{9D8B030D-6E8A-4147-A177-3AD203B41FA5}">
                      <a16:colId xmlns:a16="http://schemas.microsoft.com/office/drawing/2014/main" val="646873165"/>
                    </a:ext>
                  </a:extLst>
                </a:gridCol>
              </a:tblGrid>
              <a:tr h="455745">
                <a:tc>
                  <a:txBody>
                    <a:bodyPr/>
                    <a:lstStyle/>
                    <a:p>
                      <a:pPr algn="ctr"/>
                      <a:r>
                        <a:rPr lang="en-US" sz="1900"/>
                        <a:t>Power Automate</a:t>
                      </a:r>
                    </a:p>
                  </a:txBody>
                  <a:tcPr/>
                </a:tc>
                <a:tc>
                  <a:txBody>
                    <a:bodyPr/>
                    <a:lstStyle/>
                    <a:p>
                      <a:pPr algn="ctr"/>
                      <a:r>
                        <a:rPr lang="en-US" sz="1900"/>
                        <a:t>Power Apps</a:t>
                      </a:r>
                    </a:p>
                  </a:txBody>
                  <a:tcPr/>
                </a:tc>
                <a:extLst>
                  <a:ext uri="{0D108BD9-81ED-4DB2-BD59-A6C34878D82A}">
                    <a16:rowId xmlns:a16="http://schemas.microsoft.com/office/drawing/2014/main" val="1634850960"/>
                  </a:ext>
                </a:extLst>
              </a:tr>
              <a:tr h="3195787">
                <a:tc>
                  <a:txBody>
                    <a:bodyPr/>
                    <a:lstStyle/>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Created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permissions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permissions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Started a paid trial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Renewed a paid trial </a:t>
                      </a:r>
                    </a:p>
                  </a:txBody>
                  <a:tcPr/>
                </a:tc>
                <a:tc>
                  <a:txBody>
                    <a:bodyPr/>
                    <a:lstStyle/>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Created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Edited/save app (draft)</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Published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Restored an app from app version</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Launched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Marking app as featured</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Marking app as hero</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app permissions</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app permissions</a:t>
                      </a:r>
                    </a:p>
                  </a:txBody>
                  <a:tcPr/>
                </a:tc>
                <a:extLst>
                  <a:ext uri="{0D108BD9-81ED-4DB2-BD59-A6C34878D82A}">
                    <a16:rowId xmlns:a16="http://schemas.microsoft.com/office/drawing/2014/main" val="3741146617"/>
                  </a:ext>
                </a:extLst>
              </a:tr>
            </a:tbl>
          </a:graphicData>
        </a:graphic>
      </p:graphicFrame>
      <p:sp>
        <p:nvSpPr>
          <p:cNvPr id="8" name="Rechteck 7">
            <a:extLst>
              <a:ext uri="{FF2B5EF4-FFF2-40B4-BE49-F238E27FC236}">
                <a16:creationId xmlns:a16="http://schemas.microsoft.com/office/drawing/2014/main" id="{AE92A03D-8ADF-40E2-971A-8CBF537B3D52}"/>
              </a:ext>
            </a:extLst>
          </p:cNvPr>
          <p:cNvSpPr/>
          <p:nvPr/>
        </p:nvSpPr>
        <p:spPr>
          <a:xfrm>
            <a:off x="429535" y="1001228"/>
            <a:ext cx="10291156" cy="394082"/>
          </a:xfrm>
          <a:prstGeom prst="rect">
            <a:avLst/>
          </a:prstGeom>
        </p:spPr>
        <p:txBody>
          <a:bodyPr wrap="square">
            <a:spAutoFit/>
          </a:bodyPr>
          <a:lstStyle/>
          <a:p>
            <a:r>
              <a:rPr lang="en-US" sz="1961" dirty="0">
                <a:solidFill>
                  <a:srgbClr val="000000"/>
                </a:solidFill>
                <a:latin typeface="Segoe UI Light" panose="020B0502040204020203" pitchFamily="34" charset="0"/>
                <a:cs typeface="Segoe UI Light" panose="020B0502040204020203" pitchFamily="34" charset="0"/>
              </a:rPr>
              <a:t>Power Apps and Power Automate logs available at </a:t>
            </a:r>
            <a:r>
              <a:rPr lang="en-US" sz="1961" dirty="0">
                <a:solidFill>
                  <a:srgbClr val="000000"/>
                </a:solidFill>
                <a:latin typeface="Segoe UI Light" panose="020B0502040204020203" pitchFamily="34" charset="0"/>
                <a:cs typeface="Segoe UI Light" panose="020B0502040204020203" pitchFamily="34" charset="0"/>
                <a:hlinkClick r:id="rId4"/>
              </a:rPr>
              <a:t>https://protection.office.com/</a:t>
            </a:r>
            <a:r>
              <a:rPr lang="en-US" sz="1961" dirty="0">
                <a:solidFill>
                  <a:srgbClr val="000000"/>
                </a:solidFill>
                <a:latin typeface="Segoe UI Light" panose="020B0502040204020203" pitchFamily="34" charset="0"/>
                <a:cs typeface="Segoe UI Light" panose="020B0502040204020203" pitchFamily="34" charset="0"/>
              </a:rPr>
              <a:t> </a:t>
            </a:r>
          </a:p>
        </p:txBody>
      </p:sp>
      <p:pic>
        <p:nvPicPr>
          <p:cNvPr id="27" name="Picture 15">
            <a:extLst>
              <a:ext uri="{FF2B5EF4-FFF2-40B4-BE49-F238E27FC236}">
                <a16:creationId xmlns:a16="http://schemas.microsoft.com/office/drawing/2014/main" id="{DA6312ED-22B7-4024-9814-731E0C5C3BC3}"/>
              </a:ext>
            </a:extLst>
          </p:cNvPr>
          <p:cNvPicPr>
            <a:picLocks noChangeAspect="1"/>
          </p:cNvPicPr>
          <p:nvPr/>
        </p:nvPicPr>
        <p:blipFill>
          <a:blip r:embed="rId5"/>
          <a:stretch>
            <a:fillRect/>
          </a:stretch>
        </p:blipFill>
        <p:spPr>
          <a:xfrm>
            <a:off x="735511" y="2041434"/>
            <a:ext cx="605419" cy="462029"/>
          </a:xfrm>
          <a:prstGeom prst="rect">
            <a:avLst/>
          </a:prstGeom>
          <a:ln>
            <a:solidFill>
              <a:schemeClr val="bg1"/>
            </a:solidFill>
          </a:ln>
        </p:spPr>
      </p:pic>
      <p:pic>
        <p:nvPicPr>
          <p:cNvPr id="28" name="Picture 15">
            <a:extLst>
              <a:ext uri="{FF2B5EF4-FFF2-40B4-BE49-F238E27FC236}">
                <a16:creationId xmlns:a16="http://schemas.microsoft.com/office/drawing/2014/main" id="{E5FD148A-3C8A-4DBD-9CEA-E7585921AEAB}"/>
              </a:ext>
            </a:extLst>
          </p:cNvPr>
          <p:cNvPicPr>
            <a:picLocks noChangeAspect="1"/>
          </p:cNvPicPr>
          <p:nvPr/>
        </p:nvPicPr>
        <p:blipFill>
          <a:blip r:embed="rId5"/>
          <a:stretch>
            <a:fillRect/>
          </a:stretch>
        </p:blipFill>
        <p:spPr>
          <a:xfrm>
            <a:off x="735511" y="3319995"/>
            <a:ext cx="605419" cy="462029"/>
          </a:xfrm>
          <a:prstGeom prst="rect">
            <a:avLst/>
          </a:prstGeom>
          <a:ln>
            <a:solidFill>
              <a:schemeClr val="bg1"/>
            </a:solidFill>
          </a:ln>
        </p:spPr>
      </p:pic>
      <p:sp>
        <p:nvSpPr>
          <p:cNvPr id="29" name="arrow_6" title="Icon of two arrows pointing in opposite direction of each other">
            <a:extLst>
              <a:ext uri="{FF2B5EF4-FFF2-40B4-BE49-F238E27FC236}">
                <a16:creationId xmlns:a16="http://schemas.microsoft.com/office/drawing/2014/main" id="{45FA3216-FB0D-4FAC-8043-C069A3F4D64B}"/>
              </a:ext>
            </a:extLst>
          </p:cNvPr>
          <p:cNvSpPr>
            <a:spLocks noChangeAspect="1" noEditPoints="1"/>
          </p:cNvSpPr>
          <p:nvPr/>
        </p:nvSpPr>
        <p:spPr bwMode="auto">
          <a:xfrm>
            <a:off x="843512" y="4485659"/>
            <a:ext cx="389417" cy="36576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defTabSz="932665">
              <a:defRPr/>
            </a:pPr>
            <a:endParaRPr lang="en-US" sz="900">
              <a:gradFill>
                <a:gsLst>
                  <a:gs pos="0">
                    <a:srgbClr val="505050"/>
                  </a:gs>
                  <a:gs pos="100000">
                    <a:srgbClr val="505050"/>
                  </a:gs>
                </a:gsLst>
                <a:lin ang="5400000" scaled="1"/>
              </a:gradFill>
              <a:latin typeface="Segoe UI"/>
            </a:endParaRPr>
          </a:p>
        </p:txBody>
      </p:sp>
      <p:sp>
        <p:nvSpPr>
          <p:cNvPr id="30" name="Database_EFC7" title="Icon of a cylinder">
            <a:extLst>
              <a:ext uri="{FF2B5EF4-FFF2-40B4-BE49-F238E27FC236}">
                <a16:creationId xmlns:a16="http://schemas.microsoft.com/office/drawing/2014/main" id="{6E7AB62F-7952-4882-B758-9ACBB46E81BC}"/>
              </a:ext>
            </a:extLst>
          </p:cNvPr>
          <p:cNvSpPr>
            <a:spLocks noChangeAspect="1" noEditPoints="1"/>
          </p:cNvSpPr>
          <p:nvPr/>
        </p:nvSpPr>
        <p:spPr bwMode="auto">
          <a:xfrm>
            <a:off x="966749" y="3407574"/>
            <a:ext cx="142939" cy="1857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65">
              <a:defRPr/>
            </a:pPr>
            <a:endParaRPr lang="en-US" sz="1836">
              <a:solidFill>
                <a:srgbClr val="282828"/>
              </a:solidFill>
              <a:latin typeface="Segoe UI"/>
            </a:endParaRPr>
          </a:p>
        </p:txBody>
      </p:sp>
      <p:pic>
        <p:nvPicPr>
          <p:cNvPr id="31" name="Picture 26">
            <a:extLst>
              <a:ext uri="{FF2B5EF4-FFF2-40B4-BE49-F238E27FC236}">
                <a16:creationId xmlns:a16="http://schemas.microsoft.com/office/drawing/2014/main" id="{05D5BC45-519B-4827-B71B-01479859A336}"/>
              </a:ext>
            </a:extLst>
          </p:cNvPr>
          <p:cNvPicPr>
            <a:picLocks noChangeAspect="1"/>
          </p:cNvPicPr>
          <p:nvPr/>
        </p:nvPicPr>
        <p:blipFill>
          <a:blip r:embed="rId6"/>
          <a:stretch>
            <a:fillRect/>
          </a:stretch>
        </p:blipFill>
        <p:spPr>
          <a:xfrm>
            <a:off x="902353" y="2136072"/>
            <a:ext cx="271728" cy="151541"/>
          </a:xfrm>
          <a:prstGeom prst="rect">
            <a:avLst/>
          </a:prstGeom>
        </p:spPr>
      </p:pic>
    </p:spTree>
    <p:extLst>
      <p:ext uri="{BB962C8B-B14F-4D97-AF65-F5344CB8AC3E}">
        <p14:creationId xmlns:p14="http://schemas.microsoft.com/office/powerpoint/2010/main" val="39176130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
            <a:extLst>
              <a:ext uri="{FF2B5EF4-FFF2-40B4-BE49-F238E27FC236}">
                <a16:creationId xmlns:a16="http://schemas.microsoft.com/office/drawing/2014/main" id="{1724D303-1295-4F45-A2A8-60DEC2A562C6}"/>
              </a:ext>
            </a:extLst>
          </p:cNvPr>
          <p:cNvPicPr>
            <a:picLocks noChangeAspect="1"/>
          </p:cNvPicPr>
          <p:nvPr/>
        </p:nvPicPr>
        <p:blipFill>
          <a:blip r:embed="rId3"/>
          <a:stretch>
            <a:fillRect/>
          </a:stretch>
        </p:blipFill>
        <p:spPr>
          <a:xfrm>
            <a:off x="7647073" y="3244372"/>
            <a:ext cx="605419" cy="462029"/>
          </a:xfrm>
          <a:prstGeom prst="rect">
            <a:avLst/>
          </a:prstGeom>
          <a:ln>
            <a:solidFill>
              <a:schemeClr val="bg1"/>
            </a:solidFill>
          </a:ln>
        </p:spPr>
      </p:pic>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8460025" y="1399098"/>
            <a:ext cx="3731977" cy="4614607"/>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600" b="1" dirty="0"/>
              <a:t>Admin analytics </a:t>
            </a:r>
            <a:br>
              <a:rPr lang="en-US" sz="1600" b="1" dirty="0"/>
            </a:br>
            <a:r>
              <a:rPr lang="en-US" sz="1568" dirty="0">
                <a:solidFill>
                  <a:srgbClr val="3C3C41"/>
                </a:solidFill>
                <a:latin typeface="Segoe UI"/>
              </a:rPr>
              <a:t>Tenant and environment level analytics</a:t>
            </a:r>
            <a:br>
              <a:rPr lang="en-US" sz="1568" dirty="0">
                <a:solidFill>
                  <a:srgbClr val="3C3C41"/>
                </a:solidFill>
                <a:latin typeface="Segoe UI"/>
              </a:rPr>
            </a:br>
            <a:r>
              <a:rPr lang="en-US" sz="1568" dirty="0">
                <a:solidFill>
                  <a:srgbClr val="3C3C41"/>
                </a:solidFill>
                <a:latin typeface="Segoe UI"/>
              </a:rPr>
              <a:t>Available from Power Platform admin center </a:t>
            </a:r>
            <a:r>
              <a:rPr lang="en-US" sz="1568" dirty="0">
                <a:solidFill>
                  <a:srgbClr val="3C3C41"/>
                </a:solidFill>
                <a:latin typeface="Segoe UI"/>
                <a:hlinkClick r:id="rId4"/>
              </a:rPr>
              <a:t>aka.ms/</a:t>
            </a:r>
            <a:r>
              <a:rPr lang="en-US" sz="1568" dirty="0" err="1">
                <a:solidFill>
                  <a:srgbClr val="3C3C41"/>
                </a:solidFill>
                <a:latin typeface="Segoe UI"/>
                <a:hlinkClick r:id="rId4"/>
              </a:rPr>
              <a:t>ppac</a:t>
            </a:r>
            <a:br>
              <a:rPr lang="en-US" sz="1568" dirty="0">
                <a:solidFill>
                  <a:srgbClr val="3C3C41"/>
                </a:solidFill>
                <a:latin typeface="Segoe UI"/>
              </a:rPr>
            </a:br>
            <a:r>
              <a:rPr lang="en-US" sz="1568" dirty="0">
                <a:solidFill>
                  <a:srgbClr val="3C3C41"/>
                </a:solidFill>
                <a:latin typeface="Segoe UI"/>
              </a:rPr>
              <a:t>Access is available for environment admins</a:t>
            </a:r>
            <a:br>
              <a:rPr lang="en-US" sz="1568" dirty="0">
                <a:solidFill>
                  <a:srgbClr val="3C3C41"/>
                </a:solidFill>
                <a:latin typeface="Segoe UI"/>
              </a:rPr>
            </a:br>
            <a:r>
              <a:rPr lang="en-US" sz="1568" dirty="0">
                <a:solidFill>
                  <a:srgbClr val="3C3C41"/>
                </a:solidFill>
                <a:latin typeface="Segoe UI"/>
              </a:rPr>
              <a:t>Data is stored for 28 days</a:t>
            </a:r>
            <a:br>
              <a:rPr lang="en-US" sz="1568" dirty="0">
                <a:solidFill>
                  <a:srgbClr val="3C3C41"/>
                </a:solidFill>
                <a:latin typeface="Segoe UI"/>
              </a:rPr>
            </a:br>
            <a:r>
              <a:rPr lang="en-US" sz="1568" dirty="0">
                <a:solidFill>
                  <a:srgbClr val="3C3C41"/>
                </a:solidFill>
                <a:latin typeface="Segoe UI"/>
              </a:rPr>
              <a:t>Data is refreshed daily</a:t>
            </a:r>
          </a:p>
          <a:p>
            <a:pPr>
              <a:spcBef>
                <a:spcPts val="1200"/>
              </a:spcBef>
              <a:spcAft>
                <a:spcPts val="1200"/>
              </a:spcAft>
            </a:pPr>
            <a:r>
              <a:rPr lang="en-US" sz="1600" b="1" dirty="0"/>
              <a:t>Maker analytics </a:t>
            </a:r>
            <a:br>
              <a:rPr lang="en-US" sz="1568" b="1" dirty="0">
                <a:solidFill>
                  <a:srgbClr val="3C3C41"/>
                </a:solidFill>
                <a:latin typeface="Segoe UI"/>
              </a:rPr>
            </a:br>
            <a:r>
              <a:rPr lang="en-US" sz="1568" dirty="0">
                <a:solidFill>
                  <a:srgbClr val="3C3C41"/>
                </a:solidFill>
                <a:latin typeface="Segoe UI"/>
              </a:rPr>
              <a:t>Canvas app and flow level analytics</a:t>
            </a:r>
            <a:br>
              <a:rPr lang="en-US" sz="1568" dirty="0">
                <a:solidFill>
                  <a:srgbClr val="3C3C41"/>
                </a:solidFill>
                <a:latin typeface="Segoe UI"/>
              </a:rPr>
            </a:br>
            <a:r>
              <a:rPr lang="en-US" sz="1568" dirty="0">
                <a:solidFill>
                  <a:srgbClr val="3C3C41"/>
                </a:solidFill>
                <a:latin typeface="Segoe UI"/>
              </a:rPr>
              <a:t>Available from </a:t>
            </a:r>
            <a:r>
              <a:rPr lang="en-US" sz="1568" dirty="0">
                <a:solidFill>
                  <a:srgbClr val="3C3C41"/>
                </a:solidFill>
                <a:latin typeface="Segoe UI"/>
                <a:hlinkClick r:id="rId5"/>
              </a:rPr>
              <a:t>make.powerapps.com</a:t>
            </a:r>
            <a:r>
              <a:rPr lang="en-US" sz="1568" dirty="0">
                <a:solidFill>
                  <a:srgbClr val="3C3C41"/>
                </a:solidFill>
                <a:latin typeface="Segoe UI"/>
              </a:rPr>
              <a:t> and </a:t>
            </a:r>
            <a:r>
              <a:rPr lang="en-US" sz="1568" dirty="0">
                <a:solidFill>
                  <a:srgbClr val="3C3C41"/>
                </a:solidFill>
                <a:latin typeface="Segoe UI"/>
                <a:hlinkClick r:id="rId6"/>
              </a:rPr>
              <a:t>flow.microsoft.com</a:t>
            </a:r>
            <a:br>
              <a:rPr lang="en-US" sz="1568" dirty="0">
                <a:solidFill>
                  <a:srgbClr val="3C3C41"/>
                </a:solidFill>
                <a:latin typeface="Segoe UI"/>
              </a:rPr>
            </a:br>
            <a:r>
              <a:rPr lang="en-US" sz="1568" dirty="0">
                <a:solidFill>
                  <a:srgbClr val="3C3C41"/>
                </a:solidFill>
                <a:latin typeface="Segoe UI"/>
              </a:rPr>
              <a:t>Access is available to app &amp; flow owners (admins can grant themselves access)</a:t>
            </a:r>
            <a:br>
              <a:rPr lang="en-US" sz="1568" dirty="0">
                <a:solidFill>
                  <a:srgbClr val="3C3C41"/>
                </a:solidFill>
                <a:latin typeface="Segoe UI"/>
              </a:rPr>
            </a:br>
            <a:r>
              <a:rPr lang="en-US" sz="1568" dirty="0">
                <a:solidFill>
                  <a:srgbClr val="3C3C41"/>
                </a:solidFill>
                <a:latin typeface="Segoe UI"/>
              </a:rPr>
              <a:t>Data is stored for 30 days</a:t>
            </a:r>
            <a:br>
              <a:rPr lang="en-US" sz="1568" dirty="0">
                <a:solidFill>
                  <a:srgbClr val="3C3C41"/>
                </a:solidFill>
                <a:latin typeface="Segoe UI"/>
              </a:rPr>
            </a:br>
            <a:r>
              <a:rPr lang="en-US" sz="1568" dirty="0">
                <a:solidFill>
                  <a:srgbClr val="3C3C41"/>
                </a:solidFill>
                <a:latin typeface="Segoe UI"/>
              </a:rPr>
              <a:t>Data is refreshed daily</a:t>
            </a:r>
          </a:p>
          <a:p>
            <a:pPr>
              <a:spcBef>
                <a:spcPts val="1200"/>
              </a:spcBef>
              <a:spcAft>
                <a:spcPts val="1200"/>
              </a:spcAft>
            </a:pPr>
            <a:endParaRPr lang="en-US" sz="1568" dirty="0">
              <a:solidFill>
                <a:srgbClr val="3C3C41"/>
              </a:solidFill>
              <a:latin typeface="Segoe UI"/>
            </a:endParaRPr>
          </a:p>
          <a:p>
            <a:pPr>
              <a:spcBef>
                <a:spcPts val="1200"/>
              </a:spcBef>
              <a:spcAft>
                <a:spcPts val="1200"/>
              </a:spcAft>
            </a:pPr>
            <a:endParaRPr lang="en-US" sz="1568" dirty="0">
              <a:solidFill>
                <a:srgbClr val="3C3C41"/>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455996" y="1812392"/>
            <a:ext cx="6328464" cy="3930317"/>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0436" y="2126673"/>
            <a:ext cx="5777347" cy="331816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17">
            <a:extLst>
              <a:ext uri="{FF2B5EF4-FFF2-40B4-BE49-F238E27FC236}">
                <a16:creationId xmlns:a16="http://schemas.microsoft.com/office/drawing/2014/main" id="{8F053AB1-3419-4F3D-ACD9-E3CD37AE0A9F}"/>
              </a:ext>
            </a:extLst>
          </p:cNvPr>
          <p:cNvPicPr>
            <a:picLocks noChangeAspect="1"/>
          </p:cNvPicPr>
          <p:nvPr/>
        </p:nvPicPr>
        <p:blipFill>
          <a:blip r:embed="rId8"/>
          <a:stretch>
            <a:fillRect/>
          </a:stretch>
        </p:blipFill>
        <p:spPr>
          <a:xfrm>
            <a:off x="7844459" y="3308467"/>
            <a:ext cx="229135" cy="236772"/>
          </a:xfrm>
          <a:prstGeom prst="rect">
            <a:avLst/>
          </a:prstGeom>
        </p:spPr>
      </p:pic>
      <p:pic>
        <p:nvPicPr>
          <p:cNvPr id="4" name="Grafik 3">
            <a:extLst>
              <a:ext uri="{FF2B5EF4-FFF2-40B4-BE49-F238E27FC236}">
                <a16:creationId xmlns:a16="http://schemas.microsoft.com/office/drawing/2014/main" id="{A3FDA70C-D46E-4546-8C9B-C03F35CE8246}"/>
              </a:ext>
            </a:extLst>
          </p:cNvPr>
          <p:cNvPicPr>
            <a:picLocks noChangeAspect="1"/>
          </p:cNvPicPr>
          <p:nvPr/>
        </p:nvPicPr>
        <p:blipFill>
          <a:blip r:embed="rId9"/>
          <a:stretch>
            <a:fillRect/>
          </a:stretch>
        </p:blipFill>
        <p:spPr>
          <a:xfrm>
            <a:off x="703813" y="2121132"/>
            <a:ext cx="5813367" cy="3318163"/>
          </a:xfrm>
          <a:prstGeom prst="rect">
            <a:avLst/>
          </a:prstGeom>
        </p:spPr>
      </p:pic>
      <p:pic>
        <p:nvPicPr>
          <p:cNvPr id="18" name="Picture 15">
            <a:extLst>
              <a:ext uri="{FF2B5EF4-FFF2-40B4-BE49-F238E27FC236}">
                <a16:creationId xmlns:a16="http://schemas.microsoft.com/office/drawing/2014/main" id="{43488B30-27D2-451D-A6F0-1FBAFFA67B7C}"/>
              </a:ext>
            </a:extLst>
          </p:cNvPr>
          <p:cNvPicPr>
            <a:picLocks noChangeAspect="1"/>
          </p:cNvPicPr>
          <p:nvPr/>
        </p:nvPicPr>
        <p:blipFill>
          <a:blip r:embed="rId3"/>
          <a:stretch>
            <a:fillRect/>
          </a:stretch>
        </p:blipFill>
        <p:spPr>
          <a:xfrm>
            <a:off x="7647073" y="1251236"/>
            <a:ext cx="605419" cy="462029"/>
          </a:xfrm>
          <a:prstGeom prst="rect">
            <a:avLst/>
          </a:prstGeom>
          <a:ln>
            <a:solidFill>
              <a:schemeClr val="bg1"/>
            </a:solidFill>
          </a:ln>
        </p:spPr>
      </p:pic>
      <p:pic>
        <p:nvPicPr>
          <p:cNvPr id="26" name="Picture 52">
            <a:extLst>
              <a:ext uri="{FF2B5EF4-FFF2-40B4-BE49-F238E27FC236}">
                <a16:creationId xmlns:a16="http://schemas.microsoft.com/office/drawing/2014/main" id="{148B1F13-FB36-46B5-B1BD-6777C068B41C}"/>
              </a:ext>
            </a:extLst>
          </p:cNvPr>
          <p:cNvPicPr>
            <a:picLocks noChangeAspect="1"/>
          </p:cNvPicPr>
          <p:nvPr/>
        </p:nvPicPr>
        <p:blipFill>
          <a:blip r:embed="rId10"/>
          <a:stretch>
            <a:fillRect/>
          </a:stretch>
        </p:blipFill>
        <p:spPr>
          <a:xfrm>
            <a:off x="7839081" y="1305529"/>
            <a:ext cx="239891" cy="224899"/>
          </a:xfrm>
          <a:prstGeom prst="rect">
            <a:avLst/>
          </a:prstGeom>
        </p:spPr>
      </p:pic>
    </p:spTree>
    <p:extLst>
      <p:ext uri="{BB962C8B-B14F-4D97-AF65-F5344CB8AC3E}">
        <p14:creationId xmlns:p14="http://schemas.microsoft.com/office/powerpoint/2010/main" val="52451501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0">
            <a:extLst>
              <a:ext uri="{FF2B5EF4-FFF2-40B4-BE49-F238E27FC236}">
                <a16:creationId xmlns:a16="http://schemas.microsoft.com/office/drawing/2014/main" id="{40FDB9DE-65D8-42AA-9A8C-F232E1850339}"/>
              </a:ext>
            </a:extLst>
          </p:cNvPr>
          <p:cNvSpPr/>
          <p:nvPr/>
        </p:nvSpPr>
        <p:spPr bwMode="auto">
          <a:xfrm>
            <a:off x="1" y="1615713"/>
            <a:ext cx="12192000" cy="16119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27204" indent="-113602" defTabSz="914026">
              <a:spcAft>
                <a:spcPts val="392"/>
              </a:spcAft>
              <a:buFont typeface="Arial" panose="020B0604020202020204" pitchFamily="34" charset="0"/>
              <a:buChar char="•"/>
              <a:tabLst>
                <a:tab pos="56023" algn="l"/>
              </a:tabLst>
              <a:defRPr/>
            </a:pPr>
            <a:endParaRPr lang="en-US" sz="1765">
              <a:solidFill>
                <a:srgbClr val="282828"/>
              </a:solidFill>
              <a:latin typeface="Segoe UI Light" panose="020B0502040204020203" pitchFamily="34" charset="0"/>
              <a:cs typeface="Segoe UI Light" panose="020B0502040204020203" pitchFamily="34" charset="0"/>
            </a:endParaRPr>
          </a:p>
        </p:txBody>
      </p:sp>
      <p:cxnSp>
        <p:nvCxnSpPr>
          <p:cNvPr id="19" name="Straight Connector 10">
            <a:extLst>
              <a:ext uri="{FF2B5EF4-FFF2-40B4-BE49-F238E27FC236}">
                <a16:creationId xmlns:a16="http://schemas.microsoft.com/office/drawing/2014/main" id="{A08A490E-4C60-424E-B048-4C36B2D67A63}"/>
              </a:ext>
            </a:extLst>
          </p:cNvPr>
          <p:cNvCxnSpPr>
            <a:cxnSpLocks/>
          </p:cNvCxnSpPr>
          <p:nvPr/>
        </p:nvCxnSpPr>
        <p:spPr>
          <a:xfrm>
            <a:off x="-90546" y="1744879"/>
            <a:ext cx="12282548"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690A987B-7FEE-4D3D-B01D-4A1DFA874685}"/>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defPPr>
              <a:defRPr lang="en-US"/>
            </a:defPPr>
            <a:lvl1pPr marL="0" algn="l" defTabSz="914400" rtl="0" eaLnBrk="1" latinLnBrk="0" hangingPunct="1">
              <a:defRPr sz="51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en-US">
                <a:solidFill>
                  <a:schemeClr val="bg1">
                    <a:lumMod val="65000"/>
                  </a:schemeClr>
                </a:solidFill>
              </a:rPr>
              <a:t>© Microsoft Corporation                                                                                  								                      Power Platform </a:t>
            </a:r>
            <a:endParaRPr lang="en-US" dirty="0">
              <a:solidFill>
                <a:srgbClr val="FFFFFF">
                  <a:lumMod val="65000"/>
                </a:srgbClr>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5996" y="2183695"/>
            <a:ext cx="4897400" cy="304154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659477" y="2442558"/>
            <a:ext cx="4470907" cy="25678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29" descr="A close up of a screen&#10;&#10;Description automatically generated">
            <a:extLst>
              <a:ext uri="{FF2B5EF4-FFF2-40B4-BE49-F238E27FC236}">
                <a16:creationId xmlns:a16="http://schemas.microsoft.com/office/drawing/2014/main" id="{1806580F-4DD6-478F-B121-C053824E8C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388512" y="2183695"/>
            <a:ext cx="4897400" cy="3041549"/>
          </a:xfrm>
          <a:prstGeom prst="rect">
            <a:avLst/>
          </a:prstGeom>
          <a:effectLst>
            <a:outerShdw blurRad="241300" dist="165100" dir="5400000" sx="96000" sy="96000" algn="t" rotWithShape="0">
              <a:prstClr val="black">
                <a:alpha val="46000"/>
              </a:prstClr>
            </a:outerShdw>
          </a:effectLst>
        </p:spPr>
      </p:pic>
      <p:sp>
        <p:nvSpPr>
          <p:cNvPr id="13" name="Rechteck 12">
            <a:extLst>
              <a:ext uri="{FF2B5EF4-FFF2-40B4-BE49-F238E27FC236}">
                <a16:creationId xmlns:a16="http://schemas.microsoft.com/office/drawing/2014/main" id="{63A3A3E2-70DC-40FC-B7A1-41D86E0B7119}"/>
              </a:ext>
            </a:extLst>
          </p:cNvPr>
          <p:cNvSpPr/>
          <p:nvPr/>
        </p:nvSpPr>
        <p:spPr bwMode="auto">
          <a:xfrm>
            <a:off x="6591993" y="2442558"/>
            <a:ext cx="4470907" cy="25678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3">
            <a:extLst>
              <a:ext uri="{FF2B5EF4-FFF2-40B4-BE49-F238E27FC236}">
                <a16:creationId xmlns:a16="http://schemas.microsoft.com/office/drawing/2014/main" id="{6C8A8D41-62D1-4CB0-989B-191248879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26" y="2419006"/>
            <a:ext cx="4520783" cy="2610949"/>
          </a:xfrm>
          <a:prstGeom prst="rect">
            <a:avLst/>
          </a:prstGeom>
        </p:spPr>
      </p:pic>
      <p:pic>
        <p:nvPicPr>
          <p:cNvPr id="16" name="Picture 4">
            <a:extLst>
              <a:ext uri="{FF2B5EF4-FFF2-40B4-BE49-F238E27FC236}">
                <a16:creationId xmlns:a16="http://schemas.microsoft.com/office/drawing/2014/main" id="{08D567A8-9F7C-4A36-8093-3F8558DC0E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6481" y="2418206"/>
            <a:ext cx="4470907" cy="2616884"/>
          </a:xfrm>
          <a:prstGeom prst="rect">
            <a:avLst/>
          </a:prstGeom>
        </p:spPr>
      </p:pic>
    </p:spTree>
    <p:extLst>
      <p:ext uri="{BB962C8B-B14F-4D97-AF65-F5344CB8AC3E}">
        <p14:creationId xmlns:p14="http://schemas.microsoft.com/office/powerpoint/2010/main" val="32997173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459490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a:solidFill>
                  <a:srgbClr val="2F2F2F"/>
                </a:solidFill>
              </a:rPr>
              <a:t>UI Flows</a:t>
            </a:r>
          </a:p>
          <a:p>
            <a:pPr marL="342900" lvl="0" indent="-342900" defTabSz="1955800">
              <a:spcBef>
                <a:spcPct val="0"/>
              </a:spcBef>
              <a:spcAft>
                <a:spcPct val="35000"/>
              </a:spcAft>
              <a:buFont typeface="Wingdings" panose="05000000000000000000" pitchFamily="2" charset="2"/>
              <a:buChar char="ü"/>
              <a:defRPr/>
            </a:pPr>
            <a:r>
              <a:rPr lang="en-US" sz="2400">
                <a:solidFill>
                  <a:srgbClr val="2F2F2F"/>
                </a:solidFill>
              </a:rPr>
              <a:t>Import</a:t>
            </a:r>
            <a:r>
              <a:rPr lang="en-US" sz="2400" dirty="0">
                <a:solidFill>
                  <a:srgbClr val="2F2F2F"/>
                </a:solidFill>
              </a:rPr>
              <a:t>, Export Flows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Distribute Flows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Sharing of Flows across workspaces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Different Flow Environments and Code Promotion</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Data Policies &amp; Integration Check Points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Flow History and Analytics</a:t>
            </a:r>
          </a:p>
          <a:p>
            <a:pPr marL="342900" lvl="0" indent="-342900" defTabSz="1955800">
              <a:spcBef>
                <a:spcPct val="0"/>
              </a:spcBef>
              <a:spcAft>
                <a:spcPct val="35000"/>
              </a:spcAft>
              <a:buFont typeface="Wingdings" panose="05000000000000000000" pitchFamily="2" charset="2"/>
              <a:buChar char="ü"/>
              <a:defRPr/>
            </a:pPr>
            <a:r>
              <a:rPr lang="en-US" sz="2400" dirty="0" err="1">
                <a:solidFill>
                  <a:srgbClr val="2F2F2F"/>
                </a:solidFill>
              </a:rPr>
              <a:t>HoL</a:t>
            </a:r>
            <a:r>
              <a:rPr lang="en-US" sz="2400" dirty="0">
                <a:solidFill>
                  <a:srgbClr val="2F2F2F"/>
                </a:solidFill>
              </a:rPr>
              <a:t> - Check your Knowledge</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287480"/>
            <a:ext cx="6768085" cy="246927"/>
          </a:xfrm>
        </p:spPr>
        <p:txBody>
          <a:bodyPr/>
          <a:lstStyle/>
          <a:p>
            <a:pPr marL="454659" marR="537210" indent="2540">
              <a:lnSpc>
                <a:spcPts val="1320"/>
              </a:lnSpc>
            </a:pPr>
            <a:r>
              <a:rPr lang="en-GB" b="1" spc="-5" dirty="0">
                <a:solidFill>
                  <a:schemeClr val="bg1">
                    <a:lumMod val="50000"/>
                  </a:schemeClr>
                </a:solidFill>
                <a:latin typeface="Carlito"/>
                <a:cs typeface="Carlito"/>
              </a:rPr>
              <a:t>Office Audit</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92866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2897-1962-49A9-82E2-7F8ECA1FCA71}"/>
              </a:ext>
            </a:extLst>
          </p:cNvPr>
          <p:cNvSpPr>
            <a:spLocks noGrp="1"/>
          </p:cNvSpPr>
          <p:nvPr>
            <p:ph type="title"/>
          </p:nvPr>
        </p:nvSpPr>
        <p:spPr>
          <a:xfrm>
            <a:off x="489079" y="228603"/>
            <a:ext cx="11296416" cy="738664"/>
          </a:xfrm>
        </p:spPr>
        <p:txBody>
          <a:bodyPr/>
          <a:lstStyle/>
          <a:p>
            <a:r>
              <a:rPr lang="en-US" sz="5333">
                <a:solidFill>
                  <a:schemeClr val="tx1"/>
                </a:solidFill>
              </a:rPr>
              <a:t>Configure audit logs</a:t>
            </a:r>
          </a:p>
        </p:txBody>
      </p:sp>
      <p:sp>
        <p:nvSpPr>
          <p:cNvPr id="5" name="Rectangle: Rounded Corners 4">
            <a:extLst>
              <a:ext uri="{FF2B5EF4-FFF2-40B4-BE49-F238E27FC236}">
                <a16:creationId xmlns:a16="http://schemas.microsoft.com/office/drawing/2014/main" id="{DA93DAE3-70F6-49EF-8B63-071728F43B98}"/>
              </a:ext>
            </a:extLst>
          </p:cNvPr>
          <p:cNvSpPr/>
          <p:nvPr/>
        </p:nvSpPr>
        <p:spPr bwMode="auto">
          <a:xfrm>
            <a:off x="431371" y="2468893"/>
            <a:ext cx="3264363" cy="144016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Office 365 </a:t>
            </a:r>
            <a:br>
              <a:rPr lang="en-US" sz="2667">
                <a:solidFill>
                  <a:schemeClr val="bg1"/>
                </a:solidFill>
              </a:rPr>
            </a:br>
            <a:r>
              <a:rPr lang="en-US" sz="2667">
                <a:solidFill>
                  <a:schemeClr val="bg1"/>
                </a:solidFill>
              </a:rPr>
              <a:t>Activity Logging</a:t>
            </a:r>
          </a:p>
        </p:txBody>
      </p:sp>
      <p:sp>
        <p:nvSpPr>
          <p:cNvPr id="6" name="Rectangle: Rounded Corners 5">
            <a:extLst>
              <a:ext uri="{FF2B5EF4-FFF2-40B4-BE49-F238E27FC236}">
                <a16:creationId xmlns:a16="http://schemas.microsoft.com/office/drawing/2014/main" id="{92955382-49F8-432D-AA96-77078D254D31}"/>
              </a:ext>
            </a:extLst>
          </p:cNvPr>
          <p:cNvSpPr/>
          <p:nvPr/>
        </p:nvSpPr>
        <p:spPr bwMode="auto">
          <a:xfrm>
            <a:off x="431371" y="4525411"/>
            <a:ext cx="3264363" cy="144016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CDS Data </a:t>
            </a:r>
            <a:br>
              <a:rPr lang="en-US" sz="2667">
                <a:solidFill>
                  <a:schemeClr val="bg1"/>
                </a:solidFill>
              </a:rPr>
            </a:br>
            <a:r>
              <a:rPr lang="en-US" sz="2667">
                <a:solidFill>
                  <a:schemeClr val="bg1"/>
                </a:solidFill>
              </a:rPr>
              <a:t>Activity Logging</a:t>
            </a:r>
          </a:p>
        </p:txBody>
      </p:sp>
      <p:pic>
        <p:nvPicPr>
          <p:cNvPr id="7" name="Picture 4" descr="A screenshot of a cell phone&#10;&#10;Description generated with very high confidence">
            <a:extLst>
              <a:ext uri="{FF2B5EF4-FFF2-40B4-BE49-F238E27FC236}">
                <a16:creationId xmlns:a16="http://schemas.microsoft.com/office/drawing/2014/main" id="{67071BE6-F497-4FD0-BBE5-D5915C20FCFC}"/>
              </a:ext>
            </a:extLst>
          </p:cNvPr>
          <p:cNvPicPr>
            <a:picLocks noChangeAspect="1"/>
          </p:cNvPicPr>
          <p:nvPr/>
        </p:nvPicPr>
        <p:blipFill>
          <a:blip r:embed="rId3"/>
          <a:stretch>
            <a:fillRect/>
          </a:stretch>
        </p:blipFill>
        <p:spPr>
          <a:xfrm>
            <a:off x="4793413" y="1630195"/>
            <a:ext cx="7447271" cy="5227805"/>
          </a:xfrm>
          <a:prstGeom prst="rect">
            <a:avLst/>
          </a:prstGeom>
        </p:spPr>
      </p:pic>
      <p:sp>
        <p:nvSpPr>
          <p:cNvPr id="4" name="Arrow: Right 3">
            <a:extLst>
              <a:ext uri="{FF2B5EF4-FFF2-40B4-BE49-F238E27FC236}">
                <a16:creationId xmlns:a16="http://schemas.microsoft.com/office/drawing/2014/main" id="{F28C237D-37A6-4F6E-A7E8-347080B2DA61}"/>
              </a:ext>
            </a:extLst>
          </p:cNvPr>
          <p:cNvSpPr/>
          <p:nvPr/>
        </p:nvSpPr>
        <p:spPr bwMode="auto">
          <a:xfrm>
            <a:off x="3887755" y="2884609"/>
            <a:ext cx="960107" cy="646176"/>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
        <p:nvSpPr>
          <p:cNvPr id="9" name="Text Placeholder 2">
            <a:extLst>
              <a:ext uri="{FF2B5EF4-FFF2-40B4-BE49-F238E27FC236}">
                <a16:creationId xmlns:a16="http://schemas.microsoft.com/office/drawing/2014/main" id="{0CE2D4B5-E5DB-4271-B410-7B91FC0A0E2D}"/>
              </a:ext>
            </a:extLst>
          </p:cNvPr>
          <p:cNvSpPr txBox="1">
            <a:spLocks/>
          </p:cNvSpPr>
          <p:nvPr/>
        </p:nvSpPr>
        <p:spPr>
          <a:xfrm>
            <a:off x="584200" y="1220755"/>
            <a:ext cx="11018520"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Audit log data allows looking at activity that occurred in the platform</a:t>
            </a:r>
          </a:p>
        </p:txBody>
      </p:sp>
    </p:spTree>
    <p:extLst>
      <p:ext uri="{BB962C8B-B14F-4D97-AF65-F5344CB8AC3E}">
        <p14:creationId xmlns:p14="http://schemas.microsoft.com/office/powerpoint/2010/main" val="31717559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9079" y="228603"/>
            <a:ext cx="11296416" cy="812531"/>
          </a:xfrm>
        </p:spPr>
        <p:txBody>
          <a:bodyPr/>
          <a:lstStyle/>
          <a:p>
            <a:r>
              <a:rPr lang="en-US"/>
              <a:t>Office 365 Activity Logging</a:t>
            </a:r>
          </a:p>
        </p:txBody>
      </p:sp>
      <p:sp>
        <p:nvSpPr>
          <p:cNvPr id="6" name="Text Placeholder 5"/>
          <p:cNvSpPr>
            <a:spLocks noGrp="1"/>
          </p:cNvSpPr>
          <p:nvPr>
            <p:ph type="body" sz="quarter" idx="10"/>
          </p:nvPr>
        </p:nvSpPr>
        <p:spPr>
          <a:xfrm>
            <a:off x="493418" y="1481493"/>
            <a:ext cx="8776161" cy="775469"/>
          </a:xfrm>
        </p:spPr>
        <p:txBody>
          <a:bodyPr/>
          <a:lstStyle/>
          <a:p>
            <a:r>
              <a:rPr lang="en-US" sz="2133">
                <a:latin typeface="Segoe UI Semilight" panose="020B0402040204020203" pitchFamily="34" charset="0"/>
                <a:cs typeface="Segoe UI Semilight" panose="020B0402040204020203" pitchFamily="34" charset="0"/>
              </a:rPr>
              <a:t>Activity Logging integrated with Office Security and Compliance center for comprehensive logging across Microsoft services</a:t>
            </a:r>
          </a:p>
        </p:txBody>
      </p:sp>
      <p:pic>
        <p:nvPicPr>
          <p:cNvPr id="5" name="Picture 4">
            <a:extLst>
              <a:ext uri="{FF2B5EF4-FFF2-40B4-BE49-F238E27FC236}">
                <a16:creationId xmlns:a16="http://schemas.microsoft.com/office/drawing/2014/main" id="{026C84AB-AE4B-4630-A907-FBB20F40D6EA}"/>
              </a:ext>
            </a:extLst>
          </p:cNvPr>
          <p:cNvPicPr>
            <a:picLocks noChangeAspect="1"/>
          </p:cNvPicPr>
          <p:nvPr/>
        </p:nvPicPr>
        <p:blipFill>
          <a:blip r:embed="rId3"/>
          <a:stretch>
            <a:fillRect/>
          </a:stretch>
        </p:blipFill>
        <p:spPr>
          <a:xfrm>
            <a:off x="4915873" y="2518818"/>
            <a:ext cx="7119041" cy="3956879"/>
          </a:xfrm>
          <a:prstGeom prst="rect">
            <a:avLst/>
          </a:prstGeom>
          <a:ln>
            <a:solidFill>
              <a:schemeClr val="tx1"/>
            </a:solidFill>
          </a:ln>
        </p:spPr>
      </p:pic>
      <p:sp>
        <p:nvSpPr>
          <p:cNvPr id="7" name="Text Placeholder 5">
            <a:extLst>
              <a:ext uri="{FF2B5EF4-FFF2-40B4-BE49-F238E27FC236}">
                <a16:creationId xmlns:a16="http://schemas.microsoft.com/office/drawing/2014/main" id="{C36B6A4F-1E8A-46BD-B0FA-A8756F4BE34E}"/>
              </a:ext>
            </a:extLst>
          </p:cNvPr>
          <p:cNvSpPr txBox="1">
            <a:spLocks/>
          </p:cNvSpPr>
          <p:nvPr/>
        </p:nvSpPr>
        <p:spPr>
          <a:xfrm>
            <a:off x="489079" y="2675079"/>
            <a:ext cx="4298824" cy="2855590"/>
          </a:xfrm>
          <a:prstGeom prst="rect">
            <a:avLst/>
          </a:prstGeom>
        </p:spPr>
        <p:txBody>
          <a:bodyPr vert="horz" wrap="square" lIns="0" tIns="0" rIns="0" bIns="0" rtlCol="0">
            <a:spAutoFit/>
          </a:bodyPr>
          <a:lstStyle>
            <a:lvl1pPr marL="460355" indent="-460355" defTabSz="914325">
              <a:lnSpc>
                <a:spcPct val="90000"/>
              </a:lnSpc>
              <a:spcBef>
                <a:spcPct val="20000"/>
              </a:spcBef>
              <a:buClr>
                <a:schemeClr val="tx1"/>
              </a:buClr>
              <a:buSzPct val="90000"/>
              <a:buFont typeface="Wingdings" pitchFamily="2" charset="2"/>
              <a:buChar char="§"/>
              <a:defRPr spc="-71" baseline="0">
                <a:gradFill>
                  <a:gsLst>
                    <a:gs pos="0">
                      <a:schemeClr val="tx1"/>
                    </a:gs>
                    <a:gs pos="86000">
                      <a:schemeClr val="tx1"/>
                    </a:gs>
                  </a:gsLst>
                  <a:lin ang="5400000" scaled="0"/>
                </a:gradFill>
                <a:latin typeface="Segoe UI Semilight" panose="020B0402040204020203" pitchFamily="34" charset="0"/>
                <a:cs typeface="Segoe UI Semilight" panose="020B0402040204020203" pitchFamily="34" charset="0"/>
              </a:defRPr>
            </a:lvl1pPr>
            <a:lvl2pPr marL="855628" indent="-395272" defTabSz="914325">
              <a:lnSpc>
                <a:spcPct val="90000"/>
              </a:lnSpc>
              <a:spcBef>
                <a:spcPct val="20000"/>
              </a:spcBef>
              <a:buClr>
                <a:schemeClr val="tx1"/>
              </a:buClr>
              <a:buSzPct val="90000"/>
              <a:buFont typeface="Wingdings" pitchFamily="2" charset="2"/>
              <a:buChar char="§"/>
              <a:defRPr sz="2800" spc="-71" baseline="0">
                <a:gradFill>
                  <a:gsLst>
                    <a:gs pos="0">
                      <a:schemeClr val="tx1"/>
                    </a:gs>
                    <a:gs pos="86000">
                      <a:schemeClr val="tx1"/>
                    </a:gs>
                  </a:gsLst>
                  <a:lin ang="5400000" scaled="0"/>
                </a:gradFill>
              </a:defRPr>
            </a:lvl2pPr>
            <a:lvl3pPr marL="1258836" indent="-403208" defTabSz="914325">
              <a:lnSpc>
                <a:spcPct val="90000"/>
              </a:lnSpc>
              <a:spcBef>
                <a:spcPct val="20000"/>
              </a:spcBef>
              <a:buClr>
                <a:schemeClr val="tx1"/>
              </a:buClr>
              <a:buSzPct val="90000"/>
              <a:buFont typeface="Wingdings" pitchFamily="2" charset="2"/>
              <a:buChar char="§"/>
              <a:defRPr sz="2400" spc="-71" baseline="0">
                <a:gradFill>
                  <a:gsLst>
                    <a:gs pos="0">
                      <a:schemeClr val="tx1"/>
                    </a:gs>
                    <a:gs pos="86000">
                      <a:schemeClr val="tx1"/>
                    </a:gs>
                  </a:gsLst>
                  <a:lin ang="5400000" scaled="0"/>
                </a:gradFill>
              </a:defRPr>
            </a:lvl3pPr>
            <a:lvl4pPr marL="1604896" indent="-346061"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4pPr>
            <a:lvl5pPr marL="1941432" indent="-336536"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5pPr>
            <a:lvl6pPr marL="2514395" indent="-228581" defTabSz="914325">
              <a:spcBef>
                <a:spcPct val="20000"/>
              </a:spcBef>
              <a:buFont typeface="Arial" pitchFamily="34" charset="0"/>
              <a:buChar char="•"/>
              <a:defRPr sz="2000"/>
            </a:lvl6pPr>
            <a:lvl7pPr marL="2971557" indent="-228581" defTabSz="914325">
              <a:spcBef>
                <a:spcPct val="20000"/>
              </a:spcBef>
              <a:buFont typeface="Arial" pitchFamily="34" charset="0"/>
              <a:buChar char="•"/>
              <a:defRPr sz="2000"/>
            </a:lvl7pPr>
            <a:lvl8pPr marL="3428720" indent="-228581" defTabSz="914325">
              <a:spcBef>
                <a:spcPct val="20000"/>
              </a:spcBef>
              <a:buFont typeface="Arial" pitchFamily="34" charset="0"/>
              <a:buChar char="•"/>
              <a:defRPr sz="2000"/>
            </a:lvl8pPr>
            <a:lvl9pPr marL="3885883" indent="-228581" defTabSz="914325">
              <a:spcBef>
                <a:spcPct val="20000"/>
              </a:spcBef>
              <a:buFont typeface="Arial" pitchFamily="34" charset="0"/>
              <a:buChar char="•"/>
              <a:defRPr sz="2000"/>
            </a:lvl9pPr>
          </a:lstStyle>
          <a:p>
            <a:r>
              <a:rPr lang="en-US" sz="2133"/>
              <a:t>The audit records are stored in Office 365 Security and Compliance center. </a:t>
            </a:r>
          </a:p>
          <a:p>
            <a:endParaRPr lang="en-US" sz="2133"/>
          </a:p>
          <a:p>
            <a:r>
              <a:rPr lang="en-US" sz="2133"/>
              <a:t>Office provides an API to query this data, which is currently used by many SIEM vendors to use the Activity Logging data for reporting</a:t>
            </a:r>
          </a:p>
          <a:p>
            <a:endParaRPr lang="en-US" sz="2133"/>
          </a:p>
        </p:txBody>
      </p:sp>
    </p:spTree>
    <p:extLst>
      <p:ext uri="{BB962C8B-B14F-4D97-AF65-F5344CB8AC3E}">
        <p14:creationId xmlns:p14="http://schemas.microsoft.com/office/powerpoint/2010/main" val="17310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0B4B-AE82-4EEA-AC99-904A10640BCA}"/>
              </a:ext>
            </a:extLst>
          </p:cNvPr>
          <p:cNvSpPr>
            <a:spLocks noGrp="1"/>
          </p:cNvSpPr>
          <p:nvPr>
            <p:ph type="title"/>
          </p:nvPr>
        </p:nvSpPr>
        <p:spPr/>
        <p:txBody>
          <a:bodyPr/>
          <a:lstStyle/>
          <a:p>
            <a:r>
              <a:rPr lang="en-US"/>
              <a:t>Which activity logs are supported?</a:t>
            </a:r>
          </a:p>
        </p:txBody>
      </p:sp>
      <p:graphicFrame>
        <p:nvGraphicFramePr>
          <p:cNvPr id="4" name="Table 3">
            <a:extLst>
              <a:ext uri="{FF2B5EF4-FFF2-40B4-BE49-F238E27FC236}">
                <a16:creationId xmlns:a16="http://schemas.microsoft.com/office/drawing/2014/main" id="{28B18BB7-49BA-4B82-A71F-45FF45D1982D}"/>
              </a:ext>
            </a:extLst>
          </p:cNvPr>
          <p:cNvGraphicFramePr>
            <a:graphicFrameLocks noGrp="1"/>
          </p:cNvGraphicFramePr>
          <p:nvPr/>
        </p:nvGraphicFramePr>
        <p:xfrm>
          <a:off x="431371" y="1316765"/>
          <a:ext cx="11223980" cy="4704523"/>
        </p:xfrm>
        <a:graphic>
          <a:graphicData uri="http://schemas.openxmlformats.org/drawingml/2006/table">
            <a:tbl>
              <a:tblPr firstRow="1" bandRow="1">
                <a:tableStyleId>{21E4AEA4-8DFA-4A89-87EB-49C32662AFE0}</a:tableStyleId>
              </a:tblPr>
              <a:tblGrid>
                <a:gridCol w="4541948">
                  <a:extLst>
                    <a:ext uri="{9D8B030D-6E8A-4147-A177-3AD203B41FA5}">
                      <a16:colId xmlns:a16="http://schemas.microsoft.com/office/drawing/2014/main" val="1727943013"/>
                    </a:ext>
                  </a:extLst>
                </a:gridCol>
                <a:gridCol w="6682032">
                  <a:extLst>
                    <a:ext uri="{9D8B030D-6E8A-4147-A177-3AD203B41FA5}">
                      <a16:colId xmlns:a16="http://schemas.microsoft.com/office/drawing/2014/main" val="646873165"/>
                    </a:ext>
                  </a:extLst>
                </a:gridCol>
              </a:tblGrid>
              <a:tr h="637071">
                <a:tc>
                  <a:txBody>
                    <a:bodyPr/>
                    <a:lstStyle/>
                    <a:p>
                      <a:r>
                        <a:rPr lang="en-US" sz="2000" dirty="0"/>
                        <a:t>Power Automate</a:t>
                      </a:r>
                    </a:p>
                  </a:txBody>
                  <a:tcPr/>
                </a:tc>
                <a:tc>
                  <a:txBody>
                    <a:bodyPr/>
                    <a:lstStyle/>
                    <a:p>
                      <a:r>
                        <a:rPr lang="en-US" sz="2000" dirty="0"/>
                        <a:t>Power Apps</a:t>
                      </a:r>
                    </a:p>
                  </a:txBody>
                  <a:tcPr/>
                </a:tc>
                <a:extLst>
                  <a:ext uri="{0D108BD9-81ED-4DB2-BD59-A6C34878D82A}">
                    <a16:rowId xmlns:a16="http://schemas.microsoft.com/office/drawing/2014/main" val="1634850960"/>
                  </a:ext>
                </a:extLst>
              </a:tr>
              <a:tr h="4067452">
                <a:tc>
                  <a:txBody>
                    <a:bodyPr/>
                    <a:lstStyle/>
                    <a:p>
                      <a:pPr marL="285750" indent="-285750">
                        <a:buFont typeface="Arial" panose="020B0604020202020204" pitchFamily="34" charset="0"/>
                        <a:buChar char="•"/>
                      </a:pPr>
                      <a:r>
                        <a:rPr lang="en-US" sz="2100" dirty="0"/>
                        <a:t>Created flow </a:t>
                      </a:r>
                    </a:p>
                    <a:p>
                      <a:pPr marL="285750" indent="-285750">
                        <a:buFont typeface="Arial" panose="020B0604020202020204" pitchFamily="34" charset="0"/>
                        <a:buChar char="•"/>
                      </a:pPr>
                      <a:r>
                        <a:rPr lang="en-US" sz="2100" dirty="0"/>
                        <a:t>Edited flow </a:t>
                      </a:r>
                    </a:p>
                    <a:p>
                      <a:pPr marL="285750" indent="-285750">
                        <a:buFont typeface="Arial" panose="020B0604020202020204" pitchFamily="34" charset="0"/>
                        <a:buChar char="•"/>
                      </a:pPr>
                      <a:r>
                        <a:rPr lang="en-US" sz="2100" dirty="0"/>
                        <a:t>Deleted flow </a:t>
                      </a:r>
                    </a:p>
                    <a:p>
                      <a:pPr marL="285750" indent="-285750">
                        <a:buFont typeface="Arial" panose="020B0604020202020204" pitchFamily="34" charset="0"/>
                        <a:buChar char="•"/>
                      </a:pPr>
                      <a:r>
                        <a:rPr lang="en-US" sz="2100" dirty="0"/>
                        <a:t>Edited permissions </a:t>
                      </a:r>
                    </a:p>
                    <a:p>
                      <a:pPr marL="285750" indent="-285750">
                        <a:buFont typeface="Arial" panose="020B0604020202020204" pitchFamily="34" charset="0"/>
                        <a:buChar char="•"/>
                      </a:pPr>
                      <a:r>
                        <a:rPr lang="en-US" sz="2100" dirty="0"/>
                        <a:t>Deleted permissions </a:t>
                      </a:r>
                    </a:p>
                    <a:p>
                      <a:pPr marL="285750" indent="-285750">
                        <a:buFont typeface="Arial" panose="020B0604020202020204" pitchFamily="34" charset="0"/>
                        <a:buChar char="•"/>
                      </a:pPr>
                      <a:r>
                        <a:rPr lang="en-US" sz="2100" dirty="0"/>
                        <a:t>Started a paid trial </a:t>
                      </a:r>
                    </a:p>
                    <a:p>
                      <a:pPr marL="285750" indent="-285750">
                        <a:buFont typeface="Arial" panose="020B0604020202020204" pitchFamily="34" charset="0"/>
                        <a:buChar char="•"/>
                      </a:pPr>
                      <a:r>
                        <a:rPr lang="en-US" sz="2100" dirty="0"/>
                        <a:t>Renewed a paid trial </a:t>
                      </a:r>
                      <a:endParaRPr lang="en-US" sz="2100" dirty="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2100" dirty="0"/>
                        <a:t>Created app</a:t>
                      </a:r>
                    </a:p>
                    <a:p>
                      <a:pPr marL="285750" indent="-285750">
                        <a:buFont typeface="Arial" panose="020B0604020202020204" pitchFamily="34" charset="0"/>
                        <a:buChar char="•"/>
                      </a:pPr>
                      <a:r>
                        <a:rPr lang="en-US" sz="2100" dirty="0"/>
                        <a:t>Edited/save app (draft)</a:t>
                      </a:r>
                    </a:p>
                    <a:p>
                      <a:pPr marL="285750" indent="-285750">
                        <a:buFont typeface="Arial" panose="020B0604020202020204" pitchFamily="34" charset="0"/>
                        <a:buChar char="•"/>
                      </a:pPr>
                      <a:r>
                        <a:rPr lang="en-US" sz="2100" dirty="0"/>
                        <a:t>Published app</a:t>
                      </a:r>
                    </a:p>
                    <a:p>
                      <a:pPr marL="285750" indent="-285750">
                        <a:buFont typeface="Arial" panose="020B0604020202020204" pitchFamily="34" charset="0"/>
                        <a:buChar char="•"/>
                      </a:pPr>
                      <a:r>
                        <a:rPr lang="en-US" sz="2100" dirty="0"/>
                        <a:t>Deleted app</a:t>
                      </a:r>
                    </a:p>
                    <a:p>
                      <a:pPr marL="285750" indent="-285750">
                        <a:buFont typeface="Arial" panose="020B0604020202020204" pitchFamily="34" charset="0"/>
                        <a:buChar char="•"/>
                      </a:pPr>
                      <a:r>
                        <a:rPr lang="en-US" sz="2100" dirty="0"/>
                        <a:t>Restored an app from app version</a:t>
                      </a:r>
                    </a:p>
                    <a:p>
                      <a:pPr marL="285750" indent="-285750">
                        <a:buFont typeface="Arial" panose="020B0604020202020204" pitchFamily="34" charset="0"/>
                        <a:buChar char="•"/>
                      </a:pPr>
                      <a:r>
                        <a:rPr lang="en-US" sz="2100" dirty="0"/>
                        <a:t>Launched app</a:t>
                      </a:r>
                    </a:p>
                    <a:p>
                      <a:pPr marL="285750" indent="-285750">
                        <a:buFont typeface="Arial" panose="020B0604020202020204" pitchFamily="34" charset="0"/>
                        <a:buChar char="•"/>
                      </a:pPr>
                      <a:r>
                        <a:rPr lang="en-US" sz="2100" dirty="0"/>
                        <a:t>Marking app as featured</a:t>
                      </a:r>
                    </a:p>
                    <a:p>
                      <a:pPr marL="285750" indent="-285750">
                        <a:buFont typeface="Arial" panose="020B0604020202020204" pitchFamily="34" charset="0"/>
                        <a:buChar char="•"/>
                      </a:pPr>
                      <a:r>
                        <a:rPr lang="en-US" sz="2100" dirty="0"/>
                        <a:t>Marking app as hero</a:t>
                      </a:r>
                    </a:p>
                    <a:p>
                      <a:pPr marL="285750" indent="-285750">
                        <a:buFont typeface="Arial" panose="020B0604020202020204" pitchFamily="34" charset="0"/>
                        <a:buChar char="•"/>
                      </a:pPr>
                      <a:r>
                        <a:rPr lang="en-US" sz="2100" dirty="0"/>
                        <a:t>Edited app permissions</a:t>
                      </a:r>
                    </a:p>
                    <a:p>
                      <a:pPr marL="285750" indent="-285750">
                        <a:buFont typeface="Arial" panose="020B0604020202020204" pitchFamily="34" charset="0"/>
                        <a:buChar char="•"/>
                      </a:pPr>
                      <a:r>
                        <a:rPr lang="en-US" sz="2100" dirty="0"/>
                        <a:t>Deleted app permissions</a:t>
                      </a:r>
                    </a:p>
                  </a:txBody>
                  <a:tcPr/>
                </a:tc>
                <a:extLst>
                  <a:ext uri="{0D108BD9-81ED-4DB2-BD59-A6C34878D82A}">
                    <a16:rowId xmlns:a16="http://schemas.microsoft.com/office/drawing/2014/main" val="3741146617"/>
                  </a:ext>
                </a:extLst>
              </a:tr>
            </a:tbl>
          </a:graphicData>
        </a:graphic>
      </p:graphicFrame>
    </p:spTree>
    <p:extLst>
      <p:ext uri="{BB962C8B-B14F-4D97-AF65-F5344CB8AC3E}">
        <p14:creationId xmlns:p14="http://schemas.microsoft.com/office/powerpoint/2010/main" val="3321106804"/>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2560701"/>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sz="3200" b="1" dirty="0"/>
          </a:p>
          <a:p>
            <a:pPr marL="0" indent="0">
              <a:buNone/>
            </a:pPr>
            <a:endParaRPr lang="en-US" dirty="0"/>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graphicFrame>
        <p:nvGraphicFramePr>
          <p:cNvPr id="11" name="Table 10">
            <a:extLst>
              <a:ext uri="{FF2B5EF4-FFF2-40B4-BE49-F238E27FC236}">
                <a16:creationId xmlns:a16="http://schemas.microsoft.com/office/drawing/2014/main" id="{57E2216A-68AC-4088-9A5A-BEE0C15DC761}"/>
              </a:ext>
            </a:extLst>
          </p:cNvPr>
          <p:cNvGraphicFramePr>
            <a:graphicFrameLocks noGrp="1"/>
          </p:cNvGraphicFramePr>
          <p:nvPr/>
        </p:nvGraphicFramePr>
        <p:xfrm>
          <a:off x="5857702" y="2754958"/>
          <a:ext cx="6029498" cy="3799623"/>
        </p:xfrm>
        <a:graphic>
          <a:graphicData uri="http://schemas.openxmlformats.org/drawingml/2006/table">
            <a:tbl>
              <a:tblPr firstRow="1" bandRow="1">
                <a:tableStyleId>{21E4AEA4-8DFA-4A89-87EB-49C32662AFE0}</a:tableStyleId>
              </a:tblPr>
              <a:tblGrid>
                <a:gridCol w="2807902">
                  <a:extLst>
                    <a:ext uri="{9D8B030D-6E8A-4147-A177-3AD203B41FA5}">
                      <a16:colId xmlns:a16="http://schemas.microsoft.com/office/drawing/2014/main" val="1727943013"/>
                    </a:ext>
                  </a:extLst>
                </a:gridCol>
                <a:gridCol w="3221596">
                  <a:extLst>
                    <a:ext uri="{9D8B030D-6E8A-4147-A177-3AD203B41FA5}">
                      <a16:colId xmlns:a16="http://schemas.microsoft.com/office/drawing/2014/main" val="646873165"/>
                    </a:ext>
                  </a:extLst>
                </a:gridCol>
              </a:tblGrid>
              <a:tr h="514533">
                <a:tc>
                  <a:txBody>
                    <a:bodyPr/>
                    <a:lstStyle/>
                    <a:p>
                      <a:pPr algn="ctr"/>
                      <a:r>
                        <a:rPr lang="en-US" sz="1800"/>
                        <a:t>Microsoft Flow</a:t>
                      </a:r>
                    </a:p>
                  </a:txBody>
                  <a:tcPr/>
                </a:tc>
                <a:tc>
                  <a:txBody>
                    <a:bodyPr/>
                    <a:lstStyle/>
                    <a:p>
                      <a:pPr algn="ctr"/>
                      <a:r>
                        <a:rPr lang="en-US" sz="1800"/>
                        <a:t>PowerApps</a:t>
                      </a:r>
                    </a:p>
                  </a:txBody>
                  <a:tcPr/>
                </a:tc>
                <a:extLst>
                  <a:ext uri="{0D108BD9-81ED-4DB2-BD59-A6C34878D82A}">
                    <a16:rowId xmlns:a16="http://schemas.microsoft.com/office/drawing/2014/main" val="1634850960"/>
                  </a:ext>
                </a:extLst>
              </a:tr>
              <a:tr h="3285090">
                <a:tc>
                  <a:txBody>
                    <a:bodyPr/>
                    <a:lstStyle/>
                    <a:p>
                      <a:pPr marL="285750" indent="-285750">
                        <a:buFont typeface="Arial" panose="020B0604020202020204" pitchFamily="34" charset="0"/>
                        <a:buChar char="•"/>
                      </a:pPr>
                      <a:r>
                        <a:rPr lang="en-US" sz="1800"/>
                        <a:t>Created flow </a:t>
                      </a:r>
                    </a:p>
                    <a:p>
                      <a:pPr marL="285750" indent="-285750">
                        <a:buFont typeface="Arial" panose="020B0604020202020204" pitchFamily="34" charset="0"/>
                        <a:buChar char="•"/>
                      </a:pPr>
                      <a:r>
                        <a:rPr lang="en-US" sz="1800"/>
                        <a:t>Edited flow </a:t>
                      </a:r>
                    </a:p>
                    <a:p>
                      <a:pPr marL="285750" indent="-285750">
                        <a:buFont typeface="Arial" panose="020B0604020202020204" pitchFamily="34" charset="0"/>
                        <a:buChar char="•"/>
                      </a:pPr>
                      <a:r>
                        <a:rPr lang="en-US" sz="1800"/>
                        <a:t>Deleted flow </a:t>
                      </a:r>
                    </a:p>
                    <a:p>
                      <a:pPr marL="285750" indent="-285750">
                        <a:buFont typeface="Arial" panose="020B0604020202020204" pitchFamily="34" charset="0"/>
                        <a:buChar char="•"/>
                      </a:pPr>
                      <a:r>
                        <a:rPr lang="en-US" sz="1800"/>
                        <a:t>Edited permissions </a:t>
                      </a:r>
                    </a:p>
                    <a:p>
                      <a:pPr marL="285750" indent="-285750">
                        <a:buFont typeface="Arial" panose="020B0604020202020204" pitchFamily="34" charset="0"/>
                        <a:buChar char="•"/>
                      </a:pPr>
                      <a:r>
                        <a:rPr lang="en-US" sz="1800"/>
                        <a:t>Deleted permissions </a:t>
                      </a:r>
                    </a:p>
                    <a:p>
                      <a:pPr marL="285750" indent="-285750">
                        <a:buFont typeface="Arial" panose="020B0604020202020204" pitchFamily="34" charset="0"/>
                        <a:buChar char="•"/>
                      </a:pPr>
                      <a:r>
                        <a:rPr lang="en-US" sz="1800"/>
                        <a:t>Started a paid trial </a:t>
                      </a:r>
                    </a:p>
                    <a:p>
                      <a:pPr marL="285750" indent="-285750">
                        <a:buFont typeface="Arial" panose="020B0604020202020204" pitchFamily="34" charset="0"/>
                        <a:buChar char="•"/>
                      </a:pPr>
                      <a:r>
                        <a:rPr lang="en-US" sz="1800"/>
                        <a:t>Renewed a paid trial </a:t>
                      </a:r>
                      <a:endParaRPr lang="en-US" sz="180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1800" dirty="0"/>
                        <a:t>Created app</a:t>
                      </a:r>
                    </a:p>
                    <a:p>
                      <a:pPr marL="285750" indent="-285750">
                        <a:buFont typeface="Arial" panose="020B0604020202020204" pitchFamily="34" charset="0"/>
                        <a:buChar char="•"/>
                      </a:pPr>
                      <a:r>
                        <a:rPr lang="en-US" sz="1800" dirty="0"/>
                        <a:t>Edited/save app (draft)</a:t>
                      </a:r>
                    </a:p>
                    <a:p>
                      <a:pPr marL="285750" indent="-285750">
                        <a:buFont typeface="Arial" panose="020B0604020202020204" pitchFamily="34" charset="0"/>
                        <a:buChar char="•"/>
                      </a:pPr>
                      <a:r>
                        <a:rPr lang="en-US" sz="1800" dirty="0"/>
                        <a:t>Published app</a:t>
                      </a:r>
                    </a:p>
                    <a:p>
                      <a:pPr marL="285750" indent="-285750">
                        <a:buFont typeface="Arial" panose="020B0604020202020204" pitchFamily="34" charset="0"/>
                        <a:buChar char="•"/>
                      </a:pPr>
                      <a:r>
                        <a:rPr lang="en-US" sz="1800" dirty="0"/>
                        <a:t>Deleted app</a:t>
                      </a:r>
                    </a:p>
                    <a:p>
                      <a:pPr marL="285750" indent="-285750">
                        <a:buFont typeface="Arial" panose="020B0604020202020204" pitchFamily="34" charset="0"/>
                        <a:buChar char="•"/>
                      </a:pPr>
                      <a:r>
                        <a:rPr lang="en-US" sz="1800" dirty="0"/>
                        <a:t>Restored an app from app version</a:t>
                      </a:r>
                    </a:p>
                    <a:p>
                      <a:pPr marL="285750" indent="-285750">
                        <a:buFont typeface="Arial" panose="020B0604020202020204" pitchFamily="34" charset="0"/>
                        <a:buChar char="•"/>
                      </a:pPr>
                      <a:r>
                        <a:rPr lang="en-US" sz="1800" dirty="0"/>
                        <a:t>Launched app</a:t>
                      </a:r>
                    </a:p>
                    <a:p>
                      <a:pPr marL="285750" indent="-285750">
                        <a:buFont typeface="Arial" panose="020B0604020202020204" pitchFamily="34" charset="0"/>
                        <a:buChar char="•"/>
                      </a:pPr>
                      <a:r>
                        <a:rPr lang="en-US" sz="1800" dirty="0"/>
                        <a:t>Marking app as featured</a:t>
                      </a:r>
                    </a:p>
                    <a:p>
                      <a:pPr marL="285750" indent="-285750">
                        <a:buFont typeface="Arial" panose="020B0604020202020204" pitchFamily="34" charset="0"/>
                        <a:buChar char="•"/>
                      </a:pPr>
                      <a:r>
                        <a:rPr lang="en-US" sz="1800" dirty="0"/>
                        <a:t>Marking app as hero</a:t>
                      </a:r>
                    </a:p>
                    <a:p>
                      <a:pPr marL="285750" indent="-285750">
                        <a:buFont typeface="Arial" panose="020B0604020202020204" pitchFamily="34" charset="0"/>
                        <a:buChar char="•"/>
                      </a:pPr>
                      <a:r>
                        <a:rPr lang="en-US" sz="1800" dirty="0"/>
                        <a:t>Edited app permissions</a:t>
                      </a:r>
                    </a:p>
                    <a:p>
                      <a:pPr marL="285750" indent="-285750">
                        <a:buFont typeface="Arial" panose="020B0604020202020204" pitchFamily="34" charset="0"/>
                        <a:buChar char="•"/>
                      </a:pPr>
                      <a:r>
                        <a:rPr lang="en-US" sz="1800" dirty="0"/>
                        <a:t>Deleted app permissions</a:t>
                      </a:r>
                    </a:p>
                  </a:txBody>
                  <a:tcPr/>
                </a:tc>
                <a:extLst>
                  <a:ext uri="{0D108BD9-81ED-4DB2-BD59-A6C34878D82A}">
                    <a16:rowId xmlns:a16="http://schemas.microsoft.com/office/drawing/2014/main" val="3741146617"/>
                  </a:ext>
                </a:extLst>
              </a:tr>
            </a:tbl>
          </a:graphicData>
        </a:graphic>
      </p:graphicFrame>
      <p:sp>
        <p:nvSpPr>
          <p:cNvPr id="13" name="Text Placeholder 5">
            <a:extLst>
              <a:ext uri="{FF2B5EF4-FFF2-40B4-BE49-F238E27FC236}">
                <a16:creationId xmlns:a16="http://schemas.microsoft.com/office/drawing/2014/main" id="{FA0DA5C1-748B-4B80-9CDB-8F200EF51D95}"/>
              </a:ext>
            </a:extLst>
          </p:cNvPr>
          <p:cNvSpPr txBox="1">
            <a:spLocks/>
          </p:cNvSpPr>
          <p:nvPr/>
        </p:nvSpPr>
        <p:spPr>
          <a:xfrm>
            <a:off x="446190" y="2669963"/>
            <a:ext cx="5004351" cy="40626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The audit records are stored in Office 365 Security and Compliance center. </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have an Office 365 E3 or greater license</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enabled at the organization level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Office provides an API to query this data, which is currently used by many SIEM vendors to use the Activity Logging data for reporting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131912605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a16="http://schemas.microsoft.com/office/drawing/2014/main" xmlns="">
      <p:transition spd="slow">
        <p:push/>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5281446"/>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dirty="0"/>
          </a:p>
          <a:p>
            <a:pPr marL="0" indent="0">
              <a:buNone/>
            </a:pPr>
            <a:r>
              <a:rPr lang="en-US" dirty="0"/>
              <a:t>2. Admin analytics available at </a:t>
            </a:r>
            <a:r>
              <a:rPr lang="en-US" dirty="0">
                <a:hlinkClick r:id="rId4"/>
              </a:rPr>
              <a:t>https://aka.ms/ppac</a:t>
            </a:r>
            <a:r>
              <a:rPr lang="en-US" dirty="0"/>
              <a:t> </a:t>
            </a:r>
          </a:p>
          <a:p>
            <a:r>
              <a:rPr lang="en-US" sz="2400" dirty="0"/>
              <a:t>Tenant and environment level analytics</a:t>
            </a:r>
          </a:p>
          <a:p>
            <a:r>
              <a:rPr lang="en-US" sz="2400" dirty="0"/>
              <a:t>Available from Power Platform admin center</a:t>
            </a:r>
          </a:p>
          <a:p>
            <a:r>
              <a:rPr lang="en-US" sz="2400" dirty="0"/>
              <a:t>Access is available for environment admins</a:t>
            </a:r>
          </a:p>
          <a:p>
            <a:r>
              <a:rPr lang="en-US" sz="2400" dirty="0"/>
              <a:t>Data is stored for 28 days</a:t>
            </a:r>
          </a:p>
          <a:p>
            <a:r>
              <a:rPr lang="en-US" sz="2400" dirty="0"/>
              <a:t>Data is refreshed daily</a:t>
            </a:r>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4" name="Rectangle 3">
            <a:extLst>
              <a:ext uri="{FF2B5EF4-FFF2-40B4-BE49-F238E27FC236}">
                <a16:creationId xmlns:a16="http://schemas.microsoft.com/office/drawing/2014/main" id="{756A86AE-4727-4670-88A5-A836C80230FE}"/>
              </a:ext>
            </a:extLst>
          </p:cNvPr>
          <p:cNvSpPr/>
          <p:nvPr/>
        </p:nvSpPr>
        <p:spPr bwMode="auto">
          <a:xfrm>
            <a:off x="8405349" y="2995415"/>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Capacity Management</a:t>
            </a:r>
          </a:p>
        </p:txBody>
      </p:sp>
      <p:sp>
        <p:nvSpPr>
          <p:cNvPr id="5" name="Rectangle 4">
            <a:extLst>
              <a:ext uri="{FF2B5EF4-FFF2-40B4-BE49-F238E27FC236}">
                <a16:creationId xmlns:a16="http://schemas.microsoft.com/office/drawing/2014/main" id="{7C88B70D-6814-408E-B442-53F48E452AD5}"/>
              </a:ext>
            </a:extLst>
          </p:cNvPr>
          <p:cNvSpPr/>
          <p:nvPr/>
        </p:nvSpPr>
        <p:spPr bwMode="auto">
          <a:xfrm>
            <a:off x="8413915" y="3977668"/>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Common Data Service</a:t>
            </a:r>
          </a:p>
        </p:txBody>
      </p:sp>
      <p:sp>
        <p:nvSpPr>
          <p:cNvPr id="6" name="Rectangle 5">
            <a:extLst>
              <a:ext uri="{FF2B5EF4-FFF2-40B4-BE49-F238E27FC236}">
                <a16:creationId xmlns:a16="http://schemas.microsoft.com/office/drawing/2014/main" id="{C0D03107-8044-4041-9B92-066AC8A22134}"/>
              </a:ext>
            </a:extLst>
          </p:cNvPr>
          <p:cNvSpPr/>
          <p:nvPr/>
        </p:nvSpPr>
        <p:spPr bwMode="auto">
          <a:xfrm>
            <a:off x="8405349" y="4961660"/>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Microsoft Flow</a:t>
            </a:r>
          </a:p>
        </p:txBody>
      </p:sp>
      <p:sp>
        <p:nvSpPr>
          <p:cNvPr id="7" name="Rectangle 6">
            <a:extLst>
              <a:ext uri="{FF2B5EF4-FFF2-40B4-BE49-F238E27FC236}">
                <a16:creationId xmlns:a16="http://schemas.microsoft.com/office/drawing/2014/main" id="{74A5AF3B-C166-4068-953D-62F9A8A06CAC}"/>
              </a:ext>
            </a:extLst>
          </p:cNvPr>
          <p:cNvSpPr/>
          <p:nvPr/>
        </p:nvSpPr>
        <p:spPr bwMode="auto">
          <a:xfrm>
            <a:off x="8413915" y="5934132"/>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PowerApps</a:t>
            </a:r>
          </a:p>
        </p:txBody>
      </p:sp>
      <p:pic>
        <p:nvPicPr>
          <p:cNvPr id="9" name="Picture 8">
            <a:extLst>
              <a:ext uri="{FF2B5EF4-FFF2-40B4-BE49-F238E27FC236}">
                <a16:creationId xmlns:a16="http://schemas.microsoft.com/office/drawing/2014/main" id="{4EF467F2-12F9-4909-8281-EA53799D1B70}"/>
              </a:ext>
            </a:extLst>
          </p:cNvPr>
          <p:cNvPicPr>
            <a:picLocks noChangeAspect="1"/>
          </p:cNvPicPr>
          <p:nvPr/>
        </p:nvPicPr>
        <p:blipFill>
          <a:blip r:embed="rId5"/>
          <a:stretch>
            <a:fillRect/>
          </a:stretch>
        </p:blipFill>
        <p:spPr>
          <a:xfrm>
            <a:off x="8390069" y="992312"/>
            <a:ext cx="3451291" cy="1951764"/>
          </a:xfrm>
          <a:prstGeom prst="rect">
            <a:avLst/>
          </a:prstGeom>
        </p:spPr>
      </p:pic>
    </p:spTree>
    <p:extLst>
      <p:ext uri="{BB962C8B-B14F-4D97-AF65-F5344CB8AC3E}">
        <p14:creationId xmlns:p14="http://schemas.microsoft.com/office/powerpoint/2010/main" val="358846879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a16="http://schemas.microsoft.com/office/drawing/2014/main" xmlns="">
      <p:transition spd="slow">
        <p:push/>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2A29DA-7793-42D9-8B75-7B29BEEFE676}"/>
              </a:ext>
            </a:extLst>
          </p:cNvPr>
          <p:cNvSpPr>
            <a:spLocks noGrp="1"/>
          </p:cNvSpPr>
          <p:nvPr>
            <p:ph idx="1"/>
          </p:nvPr>
        </p:nvSpPr>
        <p:spPr>
          <a:xfrm>
            <a:off x="304800" y="1341121"/>
            <a:ext cx="11839872" cy="4468787"/>
          </a:xfrm>
        </p:spPr>
        <p:txBody>
          <a:bodyPr/>
          <a:lstStyle/>
          <a:p>
            <a:r>
              <a:rPr lang="en-US"/>
              <a:t>Must have an Office 365 E3 or greater license</a:t>
            </a:r>
            <a:br>
              <a:rPr lang="en-US"/>
            </a:br>
            <a:endParaRPr lang="en-US"/>
          </a:p>
          <a:p>
            <a:r>
              <a:rPr lang="en-US"/>
              <a:t>Must enable at the organization level</a:t>
            </a:r>
          </a:p>
          <a:p>
            <a:pPr lvl="1"/>
            <a:r>
              <a:rPr lang="en-US" sz="2667"/>
              <a:t>Enable-</a:t>
            </a:r>
            <a:r>
              <a:rPr lang="en-US" sz="2667" err="1"/>
              <a:t>OrganizationCustomization</a:t>
            </a:r>
            <a:endParaRPr lang="en-US" sz="2667"/>
          </a:p>
          <a:p>
            <a:pPr lvl="1"/>
            <a:r>
              <a:rPr lang="en-US" sz="2667"/>
              <a:t>Set-</a:t>
            </a:r>
            <a:r>
              <a:rPr lang="en-US" sz="2667" err="1"/>
              <a:t>AdminAuditLogConfig</a:t>
            </a:r>
            <a:r>
              <a:rPr lang="en-US" sz="2667"/>
              <a:t> -</a:t>
            </a:r>
            <a:r>
              <a:rPr lang="en-US" sz="2667" err="1"/>
              <a:t>UnifiedAuditLogIngestionEnabled</a:t>
            </a:r>
            <a:r>
              <a:rPr lang="en-US" sz="2667"/>
              <a:t> $true</a:t>
            </a:r>
          </a:p>
          <a:p>
            <a:endParaRPr lang="en-US"/>
          </a:p>
          <a:p>
            <a:r>
              <a:rPr lang="en-US"/>
              <a:t>Non service admins need permissions to view</a:t>
            </a:r>
          </a:p>
          <a:p>
            <a:pPr lvl="1"/>
            <a:r>
              <a:rPr lang="en-US" sz="2667"/>
              <a:t>E.g. Add-</a:t>
            </a:r>
            <a:r>
              <a:rPr lang="en-US" sz="2667" err="1"/>
              <a:t>RoleGroupMember</a:t>
            </a:r>
            <a:r>
              <a:rPr lang="en-US" sz="2667"/>
              <a:t> "Compliance Management" -Member user1</a:t>
            </a:r>
          </a:p>
        </p:txBody>
      </p:sp>
      <p:sp>
        <p:nvSpPr>
          <p:cNvPr id="3" name="Title 2">
            <a:extLst>
              <a:ext uri="{FF2B5EF4-FFF2-40B4-BE49-F238E27FC236}">
                <a16:creationId xmlns:a16="http://schemas.microsoft.com/office/drawing/2014/main" id="{B8CA416E-B62B-4D0E-884D-4717072C55CF}"/>
              </a:ext>
            </a:extLst>
          </p:cNvPr>
          <p:cNvSpPr>
            <a:spLocks noGrp="1"/>
          </p:cNvSpPr>
          <p:nvPr>
            <p:ph type="title"/>
          </p:nvPr>
        </p:nvSpPr>
        <p:spPr/>
        <p:txBody>
          <a:bodyPr/>
          <a:lstStyle/>
          <a:p>
            <a:r>
              <a:rPr lang="en-US"/>
              <a:t>Enable Office 365 activity logging</a:t>
            </a:r>
          </a:p>
        </p:txBody>
      </p:sp>
    </p:spTree>
    <p:extLst>
      <p:ext uri="{BB962C8B-B14F-4D97-AF65-F5344CB8AC3E}">
        <p14:creationId xmlns:p14="http://schemas.microsoft.com/office/powerpoint/2010/main" val="2617857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8D4B-E8BA-4AD3-A199-6D06794558C5}"/>
              </a:ext>
            </a:extLst>
          </p:cNvPr>
          <p:cNvSpPr>
            <a:spLocks noGrp="1"/>
          </p:cNvSpPr>
          <p:nvPr>
            <p:ph type="title"/>
          </p:nvPr>
        </p:nvSpPr>
        <p:spPr>
          <a:xfrm>
            <a:off x="588263" y="457200"/>
            <a:ext cx="11018520" cy="664797"/>
          </a:xfrm>
        </p:spPr>
        <p:txBody>
          <a:bodyPr/>
          <a:lstStyle/>
          <a:p>
            <a:r>
              <a:rPr lang="en-US" sz="4800" dirty="0"/>
              <a:t>Build flows to alert on key audit events</a:t>
            </a:r>
          </a:p>
        </p:txBody>
      </p:sp>
      <p:sp>
        <p:nvSpPr>
          <p:cNvPr id="3" name="Text Placeholder 2">
            <a:extLst>
              <a:ext uri="{FF2B5EF4-FFF2-40B4-BE49-F238E27FC236}">
                <a16:creationId xmlns:a16="http://schemas.microsoft.com/office/drawing/2014/main" id="{8133B628-FA2D-4D1F-B188-A297749787D1}"/>
              </a:ext>
            </a:extLst>
          </p:cNvPr>
          <p:cNvSpPr>
            <a:spLocks noGrp="1"/>
          </p:cNvSpPr>
          <p:nvPr>
            <p:ph type="body" sz="quarter" idx="10"/>
          </p:nvPr>
        </p:nvSpPr>
        <p:spPr>
          <a:xfrm>
            <a:off x="556508" y="1263097"/>
            <a:ext cx="11018520" cy="2326791"/>
          </a:xfrm>
        </p:spPr>
        <p:txBody>
          <a:bodyPr/>
          <a:lstStyle/>
          <a:p>
            <a:r>
              <a:rPr lang="en-US" sz="2400" dirty="0"/>
              <a:t>An example of alerting that can be implemented is subscribing to Office 365 Security and Compliance Audit Logs </a:t>
            </a:r>
          </a:p>
          <a:p>
            <a:endParaRPr lang="en-US" sz="2400" dirty="0"/>
          </a:p>
          <a:p>
            <a:r>
              <a:rPr lang="en-US" sz="2400" dirty="0"/>
              <a:t>This can be achieved through either a </a:t>
            </a:r>
            <a:r>
              <a:rPr lang="en-US" sz="2400" dirty="0">
                <a:hlinkClick r:id="rId2"/>
              </a:rPr>
              <a:t>webhook</a:t>
            </a:r>
            <a:r>
              <a:rPr lang="en-US" sz="2400" dirty="0"/>
              <a:t> subscription or </a:t>
            </a:r>
            <a:r>
              <a:rPr lang="en-US" sz="2400" dirty="0">
                <a:hlinkClick r:id="rId3"/>
              </a:rPr>
              <a:t>polling</a:t>
            </a:r>
            <a:r>
              <a:rPr lang="en-US" sz="2400" dirty="0"/>
              <a:t> approach. However, by attaching Flow to these alerts, we can provide administrators with more than just email alerts </a:t>
            </a:r>
          </a:p>
        </p:txBody>
      </p:sp>
      <p:sp>
        <p:nvSpPr>
          <p:cNvPr id="4" name="Rectangle 3">
            <a:extLst>
              <a:ext uri="{FF2B5EF4-FFF2-40B4-BE49-F238E27FC236}">
                <a16:creationId xmlns:a16="http://schemas.microsoft.com/office/drawing/2014/main" id="{8EB0114F-34A2-4D4F-82F0-E4E04497C800}"/>
              </a:ext>
            </a:extLst>
          </p:cNvPr>
          <p:cNvSpPr/>
          <p:nvPr/>
        </p:nvSpPr>
        <p:spPr bwMode="auto">
          <a:xfrm>
            <a:off x="770971" y="3928571"/>
            <a:ext cx="2730784" cy="2857712"/>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B9EF6C1E-3638-4AED-AFAE-903D96B9765A}"/>
              </a:ext>
            </a:extLst>
          </p:cNvPr>
          <p:cNvPicPr>
            <a:picLocks noChangeAspect="1"/>
          </p:cNvPicPr>
          <p:nvPr/>
        </p:nvPicPr>
        <p:blipFill>
          <a:blip r:embed="rId4"/>
          <a:stretch>
            <a:fillRect/>
          </a:stretch>
        </p:blipFill>
        <p:spPr>
          <a:xfrm>
            <a:off x="4799016" y="4435145"/>
            <a:ext cx="2373947" cy="1848939"/>
          </a:xfrm>
          <a:prstGeom prst="rect">
            <a:avLst/>
          </a:prstGeom>
        </p:spPr>
      </p:pic>
      <p:sp>
        <p:nvSpPr>
          <p:cNvPr id="6" name="TextBox 5">
            <a:extLst>
              <a:ext uri="{FF2B5EF4-FFF2-40B4-BE49-F238E27FC236}">
                <a16:creationId xmlns:a16="http://schemas.microsoft.com/office/drawing/2014/main" id="{93392599-52E0-4EA2-954C-63BAEE6A2493}"/>
              </a:ext>
            </a:extLst>
          </p:cNvPr>
          <p:cNvSpPr txBox="1"/>
          <p:nvPr/>
        </p:nvSpPr>
        <p:spPr>
          <a:xfrm>
            <a:off x="5228947" y="6301634"/>
            <a:ext cx="1881605" cy="307777"/>
          </a:xfrm>
          <a:prstGeom prst="rect">
            <a:avLst/>
          </a:prstGeom>
          <a:noFill/>
        </p:spPr>
        <p:txBody>
          <a:bodyPr wrap="none" lIns="0" tIns="0" rIns="0" bIns="0" rtlCol="0">
            <a:spAutoFit/>
          </a:bodyPr>
          <a:lstStyle/>
          <a:p>
            <a:pPr defTabSz="457189">
              <a:defRPr/>
            </a:pPr>
            <a:r>
              <a:rPr lang="en-US" sz="2000" dirty="0">
                <a:gradFill>
                  <a:gsLst>
                    <a:gs pos="2917">
                      <a:srgbClr val="1A1A1A"/>
                    </a:gs>
                    <a:gs pos="30000">
                      <a:srgbClr val="1A1A1A"/>
                    </a:gs>
                  </a:gsLst>
                  <a:lin ang="5400000" scaled="0"/>
                </a:gradFill>
                <a:latin typeface="Segoe UI"/>
              </a:rPr>
              <a:t>Power Automate</a:t>
            </a:r>
          </a:p>
        </p:txBody>
      </p:sp>
      <p:sp>
        <p:nvSpPr>
          <p:cNvPr id="7" name="TextBox 6">
            <a:extLst>
              <a:ext uri="{FF2B5EF4-FFF2-40B4-BE49-F238E27FC236}">
                <a16:creationId xmlns:a16="http://schemas.microsoft.com/office/drawing/2014/main" id="{0B4C0BD6-A946-43C1-9309-8AECF63C61D0}"/>
              </a:ext>
            </a:extLst>
          </p:cNvPr>
          <p:cNvSpPr txBox="1"/>
          <p:nvPr/>
        </p:nvSpPr>
        <p:spPr>
          <a:xfrm>
            <a:off x="9627805" y="6147745"/>
            <a:ext cx="745397" cy="307777"/>
          </a:xfrm>
          <a:prstGeom prst="rect">
            <a:avLst/>
          </a:prstGeom>
          <a:noFill/>
        </p:spPr>
        <p:txBody>
          <a:bodyPr wrap="none" lIns="0" tIns="0" rIns="0" bIns="0" rtlCol="0">
            <a:spAutoFit/>
          </a:bodyPr>
          <a:lstStyle/>
          <a:p>
            <a:pPr defTabSz="457189">
              <a:defRPr/>
            </a:pPr>
            <a:r>
              <a:rPr lang="en-US" sz="2000">
                <a:gradFill>
                  <a:gsLst>
                    <a:gs pos="2917">
                      <a:srgbClr val="1A1A1A"/>
                    </a:gs>
                    <a:gs pos="30000">
                      <a:srgbClr val="1A1A1A"/>
                    </a:gs>
                  </a:gsLst>
                  <a:lin ang="5400000" scaled="0"/>
                </a:gradFill>
                <a:latin typeface="Segoe UI"/>
              </a:rPr>
              <a:t>Admin</a:t>
            </a:r>
          </a:p>
        </p:txBody>
      </p:sp>
      <p:cxnSp>
        <p:nvCxnSpPr>
          <p:cNvPr id="8" name="Straight Arrow Connector 7">
            <a:extLst>
              <a:ext uri="{FF2B5EF4-FFF2-40B4-BE49-F238E27FC236}">
                <a16:creationId xmlns:a16="http://schemas.microsoft.com/office/drawing/2014/main" id="{629026EA-D84E-4398-90A0-67E21B9C19BD}"/>
              </a:ext>
            </a:extLst>
          </p:cNvPr>
          <p:cNvCxnSpPr>
            <a:cxnSpLocks/>
            <a:stCxn id="5" idx="3"/>
          </p:cNvCxnSpPr>
          <p:nvPr/>
        </p:nvCxnSpPr>
        <p:spPr>
          <a:xfrm>
            <a:off x="7172962" y="5359615"/>
            <a:ext cx="211733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73180F-91CE-47F8-8419-A8523FADE01C}"/>
              </a:ext>
            </a:extLst>
          </p:cNvPr>
          <p:cNvCxnSpPr>
            <a:cxnSpLocks/>
            <a:stCxn id="4" idx="3"/>
            <a:endCxn id="5" idx="1"/>
          </p:cNvCxnSpPr>
          <p:nvPr/>
        </p:nvCxnSpPr>
        <p:spPr>
          <a:xfrm>
            <a:off x="3501755" y="5357427"/>
            <a:ext cx="1297261" cy="21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17E9A87-829F-4775-A02D-9CBB00F9B6E3}"/>
              </a:ext>
            </a:extLst>
          </p:cNvPr>
          <p:cNvSpPr txBox="1"/>
          <p:nvPr/>
        </p:nvSpPr>
        <p:spPr>
          <a:xfrm>
            <a:off x="814459" y="3959403"/>
            <a:ext cx="2620461" cy="261610"/>
          </a:xfrm>
          <a:prstGeom prst="rect">
            <a:avLst/>
          </a:prstGeom>
          <a:noFill/>
        </p:spPr>
        <p:txBody>
          <a:bodyPr wrap="none" lIns="0" tIns="0" rIns="0" bIns="0" rtlCol="0">
            <a:spAutoFit/>
          </a:bodyPr>
          <a:lstStyle/>
          <a:p>
            <a:pPr algn="l"/>
            <a:r>
              <a:rPr lang="en-US" sz="1700" b="1">
                <a:gradFill>
                  <a:gsLst>
                    <a:gs pos="2917">
                      <a:schemeClr val="tx1"/>
                    </a:gs>
                    <a:gs pos="30000">
                      <a:schemeClr val="tx1"/>
                    </a:gs>
                  </a:gsLst>
                  <a:lin ang="5400000" scaled="0"/>
                </a:gradFill>
              </a:rPr>
              <a:t>Activity Logging Web Svc</a:t>
            </a:r>
          </a:p>
        </p:txBody>
      </p:sp>
      <p:pic>
        <p:nvPicPr>
          <p:cNvPr id="11" name="Picture 10">
            <a:extLst>
              <a:ext uri="{FF2B5EF4-FFF2-40B4-BE49-F238E27FC236}">
                <a16:creationId xmlns:a16="http://schemas.microsoft.com/office/drawing/2014/main" id="{61570193-0531-47B8-8B73-4D9ACE7458E4}"/>
              </a:ext>
            </a:extLst>
          </p:cNvPr>
          <p:cNvPicPr>
            <a:picLocks noChangeAspect="1"/>
          </p:cNvPicPr>
          <p:nvPr/>
        </p:nvPicPr>
        <p:blipFill>
          <a:blip r:embed="rId5"/>
          <a:stretch>
            <a:fillRect/>
          </a:stretch>
        </p:blipFill>
        <p:spPr>
          <a:xfrm>
            <a:off x="9290298" y="4119772"/>
            <a:ext cx="1334639" cy="2088064"/>
          </a:xfrm>
          <a:prstGeom prst="rect">
            <a:avLst/>
          </a:prstGeom>
        </p:spPr>
      </p:pic>
      <p:pic>
        <p:nvPicPr>
          <p:cNvPr id="12" name="Picture 2" descr="Outlook.com">
            <a:extLst>
              <a:ext uri="{FF2B5EF4-FFF2-40B4-BE49-F238E27FC236}">
                <a16:creationId xmlns:a16="http://schemas.microsoft.com/office/drawing/2014/main" id="{266B8BD3-7D2D-40FE-A651-241426E989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567" y="4502305"/>
            <a:ext cx="376552" cy="3765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DE2C5A1-3A3A-4CB8-86DA-940CCB8FFC85}"/>
              </a:ext>
            </a:extLst>
          </p:cNvPr>
          <p:cNvPicPr>
            <a:picLocks noChangeAspect="1"/>
          </p:cNvPicPr>
          <p:nvPr/>
        </p:nvPicPr>
        <p:blipFill>
          <a:blip r:embed="rId7"/>
          <a:stretch>
            <a:fillRect/>
          </a:stretch>
        </p:blipFill>
        <p:spPr>
          <a:xfrm>
            <a:off x="4853391" y="4505517"/>
            <a:ext cx="484071" cy="379240"/>
          </a:xfrm>
          <a:prstGeom prst="rect">
            <a:avLst/>
          </a:prstGeom>
        </p:spPr>
      </p:pic>
      <p:pic>
        <p:nvPicPr>
          <p:cNvPr id="14" name="Picture 13">
            <a:extLst>
              <a:ext uri="{FF2B5EF4-FFF2-40B4-BE49-F238E27FC236}">
                <a16:creationId xmlns:a16="http://schemas.microsoft.com/office/drawing/2014/main" id="{0942D450-3180-401F-8E53-2CFD155AAA1A}"/>
              </a:ext>
            </a:extLst>
          </p:cNvPr>
          <p:cNvPicPr>
            <a:picLocks noChangeAspect="1"/>
          </p:cNvPicPr>
          <p:nvPr/>
        </p:nvPicPr>
        <p:blipFill>
          <a:blip r:embed="rId8"/>
          <a:stretch>
            <a:fillRect/>
          </a:stretch>
        </p:blipFill>
        <p:spPr>
          <a:xfrm>
            <a:off x="5705062" y="4502306"/>
            <a:ext cx="376551" cy="376551"/>
          </a:xfrm>
          <a:prstGeom prst="rect">
            <a:avLst/>
          </a:prstGeom>
        </p:spPr>
      </p:pic>
      <p:pic>
        <p:nvPicPr>
          <p:cNvPr id="15" name="Picture 14">
            <a:extLst>
              <a:ext uri="{FF2B5EF4-FFF2-40B4-BE49-F238E27FC236}">
                <a16:creationId xmlns:a16="http://schemas.microsoft.com/office/drawing/2014/main" id="{F2B0FC14-C8F7-41A5-9492-4B8A3A2B8FE3}"/>
              </a:ext>
            </a:extLst>
          </p:cNvPr>
          <p:cNvPicPr>
            <a:picLocks noChangeAspect="1"/>
          </p:cNvPicPr>
          <p:nvPr/>
        </p:nvPicPr>
        <p:blipFill>
          <a:blip r:embed="rId9"/>
          <a:stretch>
            <a:fillRect/>
          </a:stretch>
        </p:blipFill>
        <p:spPr>
          <a:xfrm>
            <a:off x="10373200" y="4254643"/>
            <a:ext cx="697208" cy="584583"/>
          </a:xfrm>
          <a:prstGeom prst="rect">
            <a:avLst/>
          </a:prstGeom>
        </p:spPr>
      </p:pic>
      <p:sp>
        <p:nvSpPr>
          <p:cNvPr id="16" name="Cylinder 15">
            <a:extLst>
              <a:ext uri="{FF2B5EF4-FFF2-40B4-BE49-F238E27FC236}">
                <a16:creationId xmlns:a16="http://schemas.microsoft.com/office/drawing/2014/main" id="{C2D367CB-00F1-45C7-97A2-17DD016314E9}"/>
              </a:ext>
            </a:extLst>
          </p:cNvPr>
          <p:cNvSpPr/>
          <p:nvPr/>
        </p:nvSpPr>
        <p:spPr bwMode="auto">
          <a:xfrm>
            <a:off x="1093317" y="4304400"/>
            <a:ext cx="1517163"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Power Apps logs</a:t>
            </a:r>
          </a:p>
        </p:txBody>
      </p:sp>
      <p:sp>
        <p:nvSpPr>
          <p:cNvPr id="18" name="Cylinder 17">
            <a:extLst>
              <a:ext uri="{FF2B5EF4-FFF2-40B4-BE49-F238E27FC236}">
                <a16:creationId xmlns:a16="http://schemas.microsoft.com/office/drawing/2014/main" id="{7DD09BA8-48A9-4635-8D1E-ADFE26BD12FA}"/>
              </a:ext>
            </a:extLst>
          </p:cNvPr>
          <p:cNvSpPr/>
          <p:nvPr/>
        </p:nvSpPr>
        <p:spPr bwMode="auto">
          <a:xfrm>
            <a:off x="1784488" y="5234905"/>
            <a:ext cx="1517163"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Power Automate logs</a:t>
            </a:r>
          </a:p>
        </p:txBody>
      </p:sp>
    </p:spTree>
    <p:extLst>
      <p:ext uri="{BB962C8B-B14F-4D97-AF65-F5344CB8AC3E}">
        <p14:creationId xmlns:p14="http://schemas.microsoft.com/office/powerpoint/2010/main" val="30634422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10FF-EA98-4891-8815-FB3C6BB9C55F}"/>
              </a:ext>
            </a:extLst>
          </p:cNvPr>
          <p:cNvSpPr>
            <a:spLocks noGrp="1"/>
          </p:cNvSpPr>
          <p:nvPr>
            <p:ph type="title"/>
          </p:nvPr>
        </p:nvSpPr>
        <p:spPr>
          <a:xfrm>
            <a:off x="489079" y="228603"/>
            <a:ext cx="11296416" cy="664797"/>
          </a:xfrm>
        </p:spPr>
        <p:txBody>
          <a:bodyPr/>
          <a:lstStyle/>
          <a:p>
            <a:r>
              <a:rPr lang="en-US" sz="4800"/>
              <a:t>CDS Auditing</a:t>
            </a:r>
          </a:p>
        </p:txBody>
      </p:sp>
      <p:sp>
        <p:nvSpPr>
          <p:cNvPr id="3" name="Text Placeholder 2">
            <a:extLst>
              <a:ext uri="{FF2B5EF4-FFF2-40B4-BE49-F238E27FC236}">
                <a16:creationId xmlns:a16="http://schemas.microsoft.com/office/drawing/2014/main" id="{9C5DD047-1D37-4107-B8D9-118F109825D2}"/>
              </a:ext>
            </a:extLst>
          </p:cNvPr>
          <p:cNvSpPr>
            <a:spLocks noGrp="1"/>
          </p:cNvSpPr>
          <p:nvPr>
            <p:ph type="body" sz="quarter" idx="10"/>
          </p:nvPr>
        </p:nvSpPr>
        <p:spPr>
          <a:xfrm>
            <a:off x="584200" y="1435498"/>
            <a:ext cx="6375896" cy="2737224"/>
          </a:xfrm>
        </p:spPr>
        <p:txBody>
          <a:bodyPr/>
          <a:lstStyle/>
          <a:p>
            <a:r>
              <a:rPr lang="en-US"/>
              <a:t>Three level configuration</a:t>
            </a:r>
            <a:br>
              <a:rPr lang="en-US"/>
            </a:br>
            <a:endParaRPr lang="en-US"/>
          </a:p>
          <a:p>
            <a:r>
              <a:rPr lang="en-US"/>
              <a:t>All custom and most customizable entities can be audited</a:t>
            </a:r>
          </a:p>
        </p:txBody>
      </p:sp>
      <p:sp>
        <p:nvSpPr>
          <p:cNvPr id="4" name="Rectangle 3">
            <a:extLst>
              <a:ext uri="{FF2B5EF4-FFF2-40B4-BE49-F238E27FC236}">
                <a16:creationId xmlns:a16="http://schemas.microsoft.com/office/drawing/2014/main" id="{7F958D0D-8623-4D85-B06E-F5E4D20CFC1F}"/>
              </a:ext>
            </a:extLst>
          </p:cNvPr>
          <p:cNvSpPr/>
          <p:nvPr/>
        </p:nvSpPr>
        <p:spPr bwMode="auto">
          <a:xfrm>
            <a:off x="7728181" y="1700808"/>
            <a:ext cx="3456384"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1. Environment</a:t>
            </a:r>
          </a:p>
        </p:txBody>
      </p:sp>
      <p:sp>
        <p:nvSpPr>
          <p:cNvPr id="5" name="Rectangle 4">
            <a:extLst>
              <a:ext uri="{FF2B5EF4-FFF2-40B4-BE49-F238E27FC236}">
                <a16:creationId xmlns:a16="http://schemas.microsoft.com/office/drawing/2014/main" id="{2F99BA9E-A496-473B-9A68-368D3499571E}"/>
              </a:ext>
            </a:extLst>
          </p:cNvPr>
          <p:cNvSpPr/>
          <p:nvPr/>
        </p:nvSpPr>
        <p:spPr bwMode="auto">
          <a:xfrm>
            <a:off x="8016213" y="2696520"/>
            <a:ext cx="3168352"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2. Entity</a:t>
            </a:r>
          </a:p>
        </p:txBody>
      </p:sp>
      <p:sp>
        <p:nvSpPr>
          <p:cNvPr id="6" name="Rectangle 5">
            <a:extLst>
              <a:ext uri="{FF2B5EF4-FFF2-40B4-BE49-F238E27FC236}">
                <a16:creationId xmlns:a16="http://schemas.microsoft.com/office/drawing/2014/main" id="{F3E507D4-29F2-4FB5-AF29-BC2034D57736}"/>
              </a:ext>
            </a:extLst>
          </p:cNvPr>
          <p:cNvSpPr/>
          <p:nvPr/>
        </p:nvSpPr>
        <p:spPr bwMode="auto">
          <a:xfrm>
            <a:off x="8592278" y="3717032"/>
            <a:ext cx="261914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3. Field</a:t>
            </a:r>
          </a:p>
        </p:txBody>
      </p:sp>
    </p:spTree>
    <p:extLst>
      <p:ext uri="{BB962C8B-B14F-4D97-AF65-F5344CB8AC3E}">
        <p14:creationId xmlns:p14="http://schemas.microsoft.com/office/powerpoint/2010/main" val="124423038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C800-FC63-492C-AA20-83ED682A4314}"/>
              </a:ext>
            </a:extLst>
          </p:cNvPr>
          <p:cNvSpPr>
            <a:spLocks noGrp="1"/>
          </p:cNvSpPr>
          <p:nvPr>
            <p:ph type="title"/>
          </p:nvPr>
        </p:nvSpPr>
        <p:spPr>
          <a:xfrm>
            <a:off x="489079" y="228603"/>
            <a:ext cx="11296416" cy="664797"/>
          </a:xfrm>
        </p:spPr>
        <p:txBody>
          <a:bodyPr/>
          <a:lstStyle/>
          <a:p>
            <a:r>
              <a:rPr lang="en-US" sz="4800"/>
              <a:t>Enable CDS auditing for the environment</a:t>
            </a:r>
          </a:p>
        </p:txBody>
      </p:sp>
      <p:pic>
        <p:nvPicPr>
          <p:cNvPr id="4" name="Picture 3">
            <a:extLst>
              <a:ext uri="{FF2B5EF4-FFF2-40B4-BE49-F238E27FC236}">
                <a16:creationId xmlns:a16="http://schemas.microsoft.com/office/drawing/2014/main" id="{8CA9F819-3422-49A1-BD38-6DB9B6492F6B}"/>
              </a:ext>
            </a:extLst>
          </p:cNvPr>
          <p:cNvPicPr>
            <a:picLocks noChangeAspect="1"/>
          </p:cNvPicPr>
          <p:nvPr/>
        </p:nvPicPr>
        <p:blipFill>
          <a:blip r:embed="rId3"/>
          <a:stretch>
            <a:fillRect/>
          </a:stretch>
        </p:blipFill>
        <p:spPr>
          <a:xfrm>
            <a:off x="719403" y="1700808"/>
            <a:ext cx="6032352" cy="3301408"/>
          </a:xfrm>
          <a:prstGeom prst="rect">
            <a:avLst/>
          </a:prstGeom>
          <a:ln>
            <a:solidFill>
              <a:schemeClr val="tx1"/>
            </a:solidFill>
          </a:ln>
        </p:spPr>
      </p:pic>
      <p:pic>
        <p:nvPicPr>
          <p:cNvPr id="5" name="Picture 4">
            <a:extLst>
              <a:ext uri="{FF2B5EF4-FFF2-40B4-BE49-F238E27FC236}">
                <a16:creationId xmlns:a16="http://schemas.microsoft.com/office/drawing/2014/main" id="{0C166FF2-8249-4A87-A011-E5409AFB4AFA}"/>
              </a:ext>
            </a:extLst>
          </p:cNvPr>
          <p:cNvPicPr>
            <a:picLocks noChangeAspect="1"/>
          </p:cNvPicPr>
          <p:nvPr/>
        </p:nvPicPr>
        <p:blipFill>
          <a:blip r:embed="rId4"/>
          <a:stretch>
            <a:fillRect/>
          </a:stretch>
        </p:blipFill>
        <p:spPr>
          <a:xfrm>
            <a:off x="8304246" y="1763931"/>
            <a:ext cx="2548597" cy="3175163"/>
          </a:xfrm>
          <a:prstGeom prst="rect">
            <a:avLst/>
          </a:prstGeom>
          <a:ln>
            <a:solidFill>
              <a:schemeClr val="tx1"/>
            </a:solidFill>
          </a:ln>
        </p:spPr>
      </p:pic>
      <p:sp>
        <p:nvSpPr>
          <p:cNvPr id="6" name="Arrow: Right 5">
            <a:extLst>
              <a:ext uri="{FF2B5EF4-FFF2-40B4-BE49-F238E27FC236}">
                <a16:creationId xmlns:a16="http://schemas.microsoft.com/office/drawing/2014/main" id="{569822FF-37FA-4689-A6F8-EFC3F8442BB0}"/>
              </a:ext>
            </a:extLst>
          </p:cNvPr>
          <p:cNvSpPr/>
          <p:nvPr/>
        </p:nvSpPr>
        <p:spPr bwMode="auto">
          <a:xfrm>
            <a:off x="6576054" y="3351512"/>
            <a:ext cx="1344149" cy="941584"/>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Tree>
    <p:extLst>
      <p:ext uri="{BB962C8B-B14F-4D97-AF65-F5344CB8AC3E}">
        <p14:creationId xmlns:p14="http://schemas.microsoft.com/office/powerpoint/2010/main" val="30734534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1503081"/>
            <a:ext cx="6768085" cy="2031325"/>
          </a:xfrm>
        </p:spPr>
        <p:txBody>
          <a:bodyPr/>
          <a:lstStyle/>
          <a:p>
            <a:pPr>
              <a:lnSpc>
                <a:spcPct val="100000"/>
              </a:lnSpc>
              <a:spcBef>
                <a:spcPts val="50"/>
              </a:spcBef>
            </a:pPr>
            <a:br>
              <a:rPr lang="en-US" sz="2400" dirty="0">
                <a:latin typeface="Times New Roman"/>
                <a:cs typeface="Times New Roman"/>
              </a:rPr>
            </a:br>
            <a:r>
              <a:rPr lang="en-US" b="1" dirty="0">
                <a:latin typeface="Carlito"/>
                <a:cs typeface="Carlito"/>
              </a:rPr>
              <a:t>AN </a:t>
            </a:r>
            <a:r>
              <a:rPr lang="en-US" b="1" spc="-10" dirty="0">
                <a:latin typeface="Carlito"/>
                <a:cs typeface="Carlito"/>
              </a:rPr>
              <a:t>OVERVIEW </a:t>
            </a:r>
            <a:r>
              <a:rPr lang="en-US" b="1" dirty="0">
                <a:latin typeface="Carlito"/>
                <a:cs typeface="Carlito"/>
              </a:rPr>
              <a:t>OF  </a:t>
            </a:r>
            <a:r>
              <a:rPr lang="en-US" b="1" spc="-5" dirty="0">
                <a:latin typeface="Carlito"/>
                <a:cs typeface="Carlito"/>
              </a:rPr>
              <a:t>MICROSOFT POWER  </a:t>
            </a:r>
            <a:r>
              <a:rPr lang="en-US" b="1" spc="-20" dirty="0">
                <a:latin typeface="Carlito"/>
                <a:cs typeface="Carlito"/>
              </a:rPr>
              <a:t>PLATFORM</a:t>
            </a:r>
            <a:r>
              <a:rPr lang="en-US" b="1" spc="-60" dirty="0">
                <a:latin typeface="Carlito"/>
                <a:cs typeface="Carlito"/>
              </a:rPr>
              <a:t> </a:t>
            </a:r>
            <a:r>
              <a:rPr lang="en-US" b="1" spc="-5" dirty="0">
                <a:latin typeface="Carlito"/>
                <a:cs typeface="Carlito"/>
              </a:rPr>
              <a:t>ARCHITECTURE</a:t>
            </a:r>
            <a:endParaRPr lang="en-GB" dirty="0"/>
          </a:p>
        </p:txBody>
      </p:sp>
    </p:spTree>
    <p:extLst>
      <p:ext uri="{BB962C8B-B14F-4D97-AF65-F5344CB8AC3E}">
        <p14:creationId xmlns:p14="http://schemas.microsoft.com/office/powerpoint/2010/main" val="211308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9CF1-DC0C-4B99-91B1-6DF94F9FE2D7}"/>
              </a:ext>
            </a:extLst>
          </p:cNvPr>
          <p:cNvSpPr>
            <a:spLocks noGrp="1"/>
          </p:cNvSpPr>
          <p:nvPr>
            <p:ph type="title"/>
          </p:nvPr>
        </p:nvSpPr>
        <p:spPr>
          <a:xfrm>
            <a:off x="489079" y="228603"/>
            <a:ext cx="11296416" cy="664797"/>
          </a:xfrm>
        </p:spPr>
        <p:txBody>
          <a:bodyPr/>
          <a:lstStyle/>
          <a:p>
            <a:r>
              <a:rPr lang="en-US" sz="4800"/>
              <a:t>Enable for Entity and Field</a:t>
            </a:r>
          </a:p>
        </p:txBody>
      </p:sp>
      <p:pic>
        <p:nvPicPr>
          <p:cNvPr id="4" name="Picture 3">
            <a:extLst>
              <a:ext uri="{FF2B5EF4-FFF2-40B4-BE49-F238E27FC236}">
                <a16:creationId xmlns:a16="http://schemas.microsoft.com/office/drawing/2014/main" id="{CDFF779E-70C1-4251-A994-90F0CCCD0904}"/>
              </a:ext>
            </a:extLst>
          </p:cNvPr>
          <p:cNvPicPr>
            <a:picLocks noChangeAspect="1"/>
          </p:cNvPicPr>
          <p:nvPr/>
        </p:nvPicPr>
        <p:blipFill>
          <a:blip r:embed="rId3"/>
          <a:stretch>
            <a:fillRect/>
          </a:stretch>
        </p:blipFill>
        <p:spPr>
          <a:xfrm>
            <a:off x="489079" y="2523020"/>
            <a:ext cx="5414900" cy="1609429"/>
          </a:xfrm>
          <a:prstGeom prst="rect">
            <a:avLst/>
          </a:prstGeom>
          <a:ln>
            <a:solidFill>
              <a:schemeClr val="tx1"/>
            </a:solidFill>
          </a:ln>
        </p:spPr>
      </p:pic>
      <p:pic>
        <p:nvPicPr>
          <p:cNvPr id="5" name="Picture 4">
            <a:extLst>
              <a:ext uri="{FF2B5EF4-FFF2-40B4-BE49-F238E27FC236}">
                <a16:creationId xmlns:a16="http://schemas.microsoft.com/office/drawing/2014/main" id="{0D4FAA38-A355-458F-82E3-12C7D099E7A0}"/>
              </a:ext>
            </a:extLst>
          </p:cNvPr>
          <p:cNvPicPr>
            <a:picLocks noChangeAspect="1"/>
          </p:cNvPicPr>
          <p:nvPr/>
        </p:nvPicPr>
        <p:blipFill>
          <a:blip r:embed="rId4"/>
          <a:stretch>
            <a:fillRect/>
          </a:stretch>
        </p:blipFill>
        <p:spPr>
          <a:xfrm>
            <a:off x="6288022" y="2413449"/>
            <a:ext cx="5073415" cy="1975659"/>
          </a:xfrm>
          <a:prstGeom prst="rect">
            <a:avLst/>
          </a:prstGeom>
          <a:ln>
            <a:solidFill>
              <a:schemeClr val="tx1"/>
            </a:solidFill>
          </a:ln>
        </p:spPr>
      </p:pic>
      <p:sp>
        <p:nvSpPr>
          <p:cNvPr id="6" name="Rectangle 5">
            <a:extLst>
              <a:ext uri="{FF2B5EF4-FFF2-40B4-BE49-F238E27FC236}">
                <a16:creationId xmlns:a16="http://schemas.microsoft.com/office/drawing/2014/main" id="{5068A83D-740E-4DFF-8184-E3F209D6CC52}"/>
              </a:ext>
            </a:extLst>
          </p:cNvPr>
          <p:cNvSpPr/>
          <p:nvPr/>
        </p:nvSpPr>
        <p:spPr bwMode="auto">
          <a:xfrm>
            <a:off x="519795" y="1892829"/>
            <a:ext cx="4992555"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Entity Level</a:t>
            </a:r>
          </a:p>
        </p:txBody>
      </p:sp>
      <p:sp>
        <p:nvSpPr>
          <p:cNvPr id="7" name="Rectangle 6">
            <a:extLst>
              <a:ext uri="{FF2B5EF4-FFF2-40B4-BE49-F238E27FC236}">
                <a16:creationId xmlns:a16="http://schemas.microsoft.com/office/drawing/2014/main" id="{34665534-C20E-45B5-9B24-9706E5F67DDC}"/>
              </a:ext>
            </a:extLst>
          </p:cNvPr>
          <p:cNvSpPr/>
          <p:nvPr/>
        </p:nvSpPr>
        <p:spPr bwMode="auto">
          <a:xfrm>
            <a:off x="6288021" y="1892829"/>
            <a:ext cx="4992555"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Field Level</a:t>
            </a:r>
          </a:p>
        </p:txBody>
      </p:sp>
    </p:spTree>
    <p:extLst>
      <p:ext uri="{BB962C8B-B14F-4D97-AF65-F5344CB8AC3E}">
        <p14:creationId xmlns:p14="http://schemas.microsoft.com/office/powerpoint/2010/main" val="62207853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Alert &amp; act on that activity</a:t>
            </a:r>
          </a:p>
        </p:txBody>
      </p:sp>
    </p:spTree>
    <p:extLst>
      <p:ext uri="{BB962C8B-B14F-4D97-AF65-F5344CB8AC3E}">
        <p14:creationId xmlns:p14="http://schemas.microsoft.com/office/powerpoint/2010/main" val="38349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A39-1D60-4772-888B-490A4E5038BD}"/>
              </a:ext>
            </a:extLst>
          </p:cNvPr>
          <p:cNvSpPr>
            <a:spLocks noGrp="1"/>
          </p:cNvSpPr>
          <p:nvPr>
            <p:ph type="title"/>
          </p:nvPr>
        </p:nvSpPr>
        <p:spPr>
          <a:xfrm>
            <a:off x="489079" y="228604"/>
            <a:ext cx="11296416" cy="1107996"/>
          </a:xfrm>
        </p:spPr>
        <p:txBody>
          <a:bodyPr>
            <a:normAutofit fontScale="90000"/>
          </a:bodyPr>
          <a:lstStyle/>
          <a:p>
            <a:r>
              <a:rPr lang="en-US"/>
              <a:t>Leverage management connectors &amp; PowerShell as powerful reporting tools + tools for action</a:t>
            </a:r>
          </a:p>
        </p:txBody>
      </p:sp>
      <p:sp>
        <p:nvSpPr>
          <p:cNvPr id="3" name="Content Placeholder 2">
            <a:extLst>
              <a:ext uri="{FF2B5EF4-FFF2-40B4-BE49-F238E27FC236}">
                <a16:creationId xmlns:a16="http://schemas.microsoft.com/office/drawing/2014/main" id="{6782451E-FE15-4CB8-81A3-DF0B405E4966}"/>
              </a:ext>
            </a:extLst>
          </p:cNvPr>
          <p:cNvSpPr>
            <a:spLocks noGrp="1"/>
          </p:cNvSpPr>
          <p:nvPr>
            <p:ph sz="quarter" idx="10"/>
          </p:nvPr>
        </p:nvSpPr>
        <p:spPr>
          <a:xfrm>
            <a:off x="586580" y="1684029"/>
            <a:ext cx="11296416" cy="2622256"/>
          </a:xfrm>
        </p:spPr>
        <p:txBody>
          <a:bodyPr/>
          <a:lstStyle/>
          <a:p>
            <a:r>
              <a:rPr lang="en-US" sz="2400"/>
              <a:t>The PowerShell Cmdlets give admins full visibility to all activity for PowerApps and Flow in their organization - </a:t>
            </a:r>
            <a:r>
              <a:rPr lang="en-US" sz="2400">
                <a:hlinkClick r:id="rId3"/>
              </a:rPr>
              <a:t>aka.ms/</a:t>
            </a:r>
            <a:r>
              <a:rPr lang="en-US" sz="2400" err="1">
                <a:hlinkClick r:id="rId3"/>
              </a:rPr>
              <a:t>powerappspowershell</a:t>
            </a:r>
            <a:r>
              <a:rPr lang="en-US" sz="2400"/>
              <a:t>.</a:t>
            </a:r>
          </a:p>
          <a:p>
            <a:endParaRPr lang="en-US" sz="2400"/>
          </a:p>
          <a:p>
            <a:r>
              <a:rPr lang="en-US" sz="2400"/>
              <a:t>Management connectors</a:t>
            </a:r>
          </a:p>
          <a:p>
            <a:pPr lvl="1"/>
            <a:r>
              <a:rPr lang="en-US" sz="1800" b="1"/>
              <a:t>Full visibility</a:t>
            </a:r>
            <a:r>
              <a:rPr lang="en-US" sz="1800"/>
              <a:t>: Power Platform APIs in an accessible connector interface, provide admin access to resources</a:t>
            </a:r>
          </a:p>
          <a:p>
            <a:pPr lvl="1"/>
            <a:r>
              <a:rPr lang="en-US" sz="1800" b="1"/>
              <a:t>Customization </a:t>
            </a:r>
            <a:r>
              <a:rPr lang="en-US" sz="1800"/>
              <a:t>: Pull the metadata you need to build the custom reports you want</a:t>
            </a:r>
          </a:p>
          <a:p>
            <a:pPr lvl="1"/>
            <a:r>
              <a:rPr lang="en-US" sz="1800" b="1" u="sng"/>
              <a:t>Flexibility</a:t>
            </a:r>
            <a:r>
              <a:rPr lang="en-US" sz="1800" u="sng"/>
              <a:t>: Build the policies you need to implement administration + governance requirements</a:t>
            </a:r>
          </a:p>
        </p:txBody>
      </p:sp>
      <p:pic>
        <p:nvPicPr>
          <p:cNvPr id="4" name="Picture 3">
            <a:extLst>
              <a:ext uri="{FF2B5EF4-FFF2-40B4-BE49-F238E27FC236}">
                <a16:creationId xmlns:a16="http://schemas.microsoft.com/office/drawing/2014/main" id="{9C956852-F61D-4B03-99ED-3DCD6DFE5429}"/>
              </a:ext>
            </a:extLst>
          </p:cNvPr>
          <p:cNvPicPr>
            <a:picLocks noChangeAspect="1"/>
          </p:cNvPicPr>
          <p:nvPr/>
        </p:nvPicPr>
        <p:blipFill>
          <a:blip r:embed="rId4"/>
          <a:stretch>
            <a:fillRect/>
          </a:stretch>
        </p:blipFill>
        <p:spPr>
          <a:xfrm>
            <a:off x="1103445" y="4596301"/>
            <a:ext cx="551040" cy="551040"/>
          </a:xfrm>
          <a:prstGeom prst="rect">
            <a:avLst/>
          </a:prstGeom>
        </p:spPr>
      </p:pic>
      <p:pic>
        <p:nvPicPr>
          <p:cNvPr id="5" name="Picture 4">
            <a:extLst>
              <a:ext uri="{FF2B5EF4-FFF2-40B4-BE49-F238E27FC236}">
                <a16:creationId xmlns:a16="http://schemas.microsoft.com/office/drawing/2014/main" id="{9AB4072C-E65D-425E-B488-08489B03B2BE}"/>
              </a:ext>
            </a:extLst>
          </p:cNvPr>
          <p:cNvPicPr>
            <a:picLocks noChangeAspect="1"/>
          </p:cNvPicPr>
          <p:nvPr/>
        </p:nvPicPr>
        <p:blipFill>
          <a:blip r:embed="rId5"/>
          <a:stretch>
            <a:fillRect/>
          </a:stretch>
        </p:blipFill>
        <p:spPr>
          <a:xfrm>
            <a:off x="1103445" y="5253203"/>
            <a:ext cx="551040" cy="551040"/>
          </a:xfrm>
          <a:prstGeom prst="rect">
            <a:avLst/>
          </a:prstGeom>
        </p:spPr>
      </p:pic>
      <p:pic>
        <p:nvPicPr>
          <p:cNvPr id="7" name="Picture 6">
            <a:extLst>
              <a:ext uri="{FF2B5EF4-FFF2-40B4-BE49-F238E27FC236}">
                <a16:creationId xmlns:a16="http://schemas.microsoft.com/office/drawing/2014/main" id="{3BCF9E50-C19A-4C28-9869-7B3ACC9981FB}"/>
              </a:ext>
            </a:extLst>
          </p:cNvPr>
          <p:cNvPicPr>
            <a:picLocks noChangeAspect="1"/>
          </p:cNvPicPr>
          <p:nvPr/>
        </p:nvPicPr>
        <p:blipFill>
          <a:blip r:embed="rId6"/>
          <a:stretch>
            <a:fillRect/>
          </a:stretch>
        </p:blipFill>
        <p:spPr>
          <a:xfrm>
            <a:off x="4943872" y="5205285"/>
            <a:ext cx="551040" cy="551040"/>
          </a:xfrm>
          <a:prstGeom prst="rect">
            <a:avLst/>
          </a:prstGeom>
        </p:spPr>
      </p:pic>
      <p:pic>
        <p:nvPicPr>
          <p:cNvPr id="8" name="Picture 7">
            <a:extLst>
              <a:ext uri="{FF2B5EF4-FFF2-40B4-BE49-F238E27FC236}">
                <a16:creationId xmlns:a16="http://schemas.microsoft.com/office/drawing/2014/main" id="{391C343D-34CE-48FA-87F4-D41384187CF8}"/>
              </a:ext>
            </a:extLst>
          </p:cNvPr>
          <p:cNvPicPr>
            <a:picLocks noChangeAspect="1"/>
          </p:cNvPicPr>
          <p:nvPr/>
        </p:nvPicPr>
        <p:blipFill>
          <a:blip r:embed="rId7"/>
          <a:stretch>
            <a:fillRect/>
          </a:stretch>
        </p:blipFill>
        <p:spPr>
          <a:xfrm>
            <a:off x="4943872" y="4552864"/>
            <a:ext cx="551040" cy="551040"/>
          </a:xfrm>
          <a:prstGeom prst="rect">
            <a:avLst/>
          </a:prstGeom>
        </p:spPr>
      </p:pic>
      <p:sp>
        <p:nvSpPr>
          <p:cNvPr id="9" name="TextBox 8">
            <a:extLst>
              <a:ext uri="{FF2B5EF4-FFF2-40B4-BE49-F238E27FC236}">
                <a16:creationId xmlns:a16="http://schemas.microsoft.com/office/drawing/2014/main" id="{B5E63010-9B32-43C2-A4CF-0245BB3D359E}"/>
              </a:ext>
            </a:extLst>
          </p:cNvPr>
          <p:cNvSpPr txBox="1"/>
          <p:nvPr/>
        </p:nvSpPr>
        <p:spPr>
          <a:xfrm>
            <a:off x="5539556" y="4628329"/>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Admins</a:t>
            </a:r>
          </a:p>
        </p:txBody>
      </p:sp>
      <p:sp>
        <p:nvSpPr>
          <p:cNvPr id="10" name="TextBox 9">
            <a:extLst>
              <a:ext uri="{FF2B5EF4-FFF2-40B4-BE49-F238E27FC236}">
                <a16:creationId xmlns:a16="http://schemas.microsoft.com/office/drawing/2014/main" id="{BB074493-B5BA-4B38-BF03-BDC09709ED3D}"/>
              </a:ext>
            </a:extLst>
          </p:cNvPr>
          <p:cNvSpPr txBox="1"/>
          <p:nvPr/>
        </p:nvSpPr>
        <p:spPr>
          <a:xfrm>
            <a:off x="5539557" y="5280751"/>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App Makers</a:t>
            </a:r>
          </a:p>
        </p:txBody>
      </p:sp>
      <p:sp>
        <p:nvSpPr>
          <p:cNvPr id="11" name="TextBox 10">
            <a:extLst>
              <a:ext uri="{FF2B5EF4-FFF2-40B4-BE49-F238E27FC236}">
                <a16:creationId xmlns:a16="http://schemas.microsoft.com/office/drawing/2014/main" id="{6C7B7387-8A82-4AE8-81AF-6C6C41CEC373}"/>
              </a:ext>
            </a:extLst>
          </p:cNvPr>
          <p:cNvSpPr txBox="1"/>
          <p:nvPr/>
        </p:nvSpPr>
        <p:spPr>
          <a:xfrm>
            <a:off x="1699131" y="4671767"/>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 Platform for Admins</a:t>
            </a:r>
          </a:p>
        </p:txBody>
      </p:sp>
      <p:sp>
        <p:nvSpPr>
          <p:cNvPr id="13" name="TextBox 12">
            <a:extLst>
              <a:ext uri="{FF2B5EF4-FFF2-40B4-BE49-F238E27FC236}">
                <a16:creationId xmlns:a16="http://schemas.microsoft.com/office/drawing/2014/main" id="{1E1DBFA0-DE15-4D14-AD08-1500F0A0D3C3}"/>
              </a:ext>
            </a:extLst>
          </p:cNvPr>
          <p:cNvSpPr txBox="1"/>
          <p:nvPr/>
        </p:nvSpPr>
        <p:spPr>
          <a:xfrm>
            <a:off x="1688180" y="5328668"/>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Flow Management</a:t>
            </a:r>
          </a:p>
        </p:txBody>
      </p:sp>
    </p:spTree>
    <p:extLst>
      <p:ext uri="{BB962C8B-B14F-4D97-AF65-F5344CB8AC3E}">
        <p14:creationId xmlns:p14="http://schemas.microsoft.com/office/powerpoint/2010/main" val="364911293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90DB-82EC-42AD-8B30-61C2A55AF976}"/>
              </a:ext>
            </a:extLst>
          </p:cNvPr>
          <p:cNvSpPr>
            <a:spLocks noGrp="1"/>
          </p:cNvSpPr>
          <p:nvPr>
            <p:ph type="title"/>
          </p:nvPr>
        </p:nvSpPr>
        <p:spPr>
          <a:xfrm>
            <a:off x="588263" y="457200"/>
            <a:ext cx="11018520" cy="553998"/>
          </a:xfrm>
        </p:spPr>
        <p:txBody>
          <a:bodyPr>
            <a:normAutofit fontScale="90000"/>
          </a:bodyPr>
          <a:lstStyle/>
          <a:p>
            <a:r>
              <a:rPr lang="en-US"/>
              <a:t>Establish and automate your audit process</a:t>
            </a:r>
          </a:p>
        </p:txBody>
      </p:sp>
      <p:graphicFrame>
        <p:nvGraphicFramePr>
          <p:cNvPr id="7" name="Table 6">
            <a:extLst>
              <a:ext uri="{FF2B5EF4-FFF2-40B4-BE49-F238E27FC236}">
                <a16:creationId xmlns:a16="http://schemas.microsoft.com/office/drawing/2014/main" id="{D7DC4349-03D7-4EE1-BAD2-74FDB0A035A6}"/>
              </a:ext>
            </a:extLst>
          </p:cNvPr>
          <p:cNvGraphicFramePr>
            <a:graphicFrameLocks noGrp="1"/>
          </p:cNvGraphicFramePr>
          <p:nvPr/>
        </p:nvGraphicFramePr>
        <p:xfrm>
          <a:off x="1139661" y="2748131"/>
          <a:ext cx="6766560" cy="2134646"/>
        </p:xfrm>
        <a:graphic>
          <a:graphicData uri="http://schemas.openxmlformats.org/drawingml/2006/table">
            <a:tbl>
              <a:tblPr firstRow="1" bandRow="1">
                <a:tableStyleId>{5940675A-B579-460E-94D1-54222C63F5DA}</a:tableStyleId>
              </a:tblPr>
              <a:tblGrid>
                <a:gridCol w="2966174">
                  <a:extLst>
                    <a:ext uri="{9D8B030D-6E8A-4147-A177-3AD203B41FA5}">
                      <a16:colId xmlns:a16="http://schemas.microsoft.com/office/drawing/2014/main" val="2460739804"/>
                    </a:ext>
                  </a:extLst>
                </a:gridCol>
                <a:gridCol w="3800386">
                  <a:extLst>
                    <a:ext uri="{9D8B030D-6E8A-4147-A177-3AD203B41FA5}">
                      <a16:colId xmlns:a16="http://schemas.microsoft.com/office/drawing/2014/main" val="1964931480"/>
                    </a:ext>
                  </a:extLst>
                </a:gridCol>
              </a:tblGrid>
              <a:tr h="514581">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Canvas app, flow creation</a:t>
                      </a:r>
                    </a:p>
                  </a:txBody>
                  <a:tcPr marL="121920" marR="121920" marT="60960" marB="60960" anchor="ctr"/>
                </a:tc>
                <a:tc>
                  <a:txBody>
                    <a:bodyPr/>
                    <a:lstStyle/>
                    <a:p>
                      <a:pPr algn="l"/>
                      <a:r>
                        <a:rPr lang="en-US" sz="1800" u="sng" kern="1200" dirty="0">
                          <a:effectLst/>
                          <a:hlinkClick r:id="rId2"/>
                        </a:rPr>
                        <a:t>aka.ms/</a:t>
                      </a:r>
                      <a:r>
                        <a:rPr lang="en-US" sz="1800" u="sng" kern="1200" dirty="0" err="1">
                          <a:effectLst/>
                          <a:hlinkClick r:id="rId2"/>
                        </a:rPr>
                        <a:t>restrictappcreators</a:t>
                      </a:r>
                      <a:r>
                        <a:rPr lang="en-US" sz="1800" kern="1200" dirty="0">
                          <a:effectLst/>
                        </a:rPr>
                        <a:t> </a:t>
                      </a:r>
                      <a:endParaRPr lang="en-US" sz="1800" dirty="0"/>
                    </a:p>
                  </a:txBody>
                  <a:tcPr marL="121920" marR="121920" marT="60960" marB="60960" anchor="ctr"/>
                </a:tc>
                <a:extLst>
                  <a:ext uri="{0D108BD9-81ED-4DB2-BD59-A6C34878D82A}">
                    <a16:rowId xmlns:a16="http://schemas.microsoft.com/office/drawing/2014/main" val="1564408365"/>
                  </a:ext>
                </a:extLst>
              </a:tr>
              <a:tr h="842043">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Specific connector usage </a:t>
                      </a:r>
                    </a:p>
                  </a:txBody>
                  <a:tcPr marL="121920" marR="121920" marT="60960" marB="6096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3"/>
                        </a:rPr>
                        <a:t>aka.ms/</a:t>
                      </a:r>
                      <a:r>
                        <a:rPr lang="en-US" sz="1800" u="sng" kern="1200" err="1">
                          <a:effectLst/>
                          <a:hlinkClick r:id="rId3"/>
                        </a:rPr>
                        <a:t>restrictflowconnector</a:t>
                      </a:r>
                      <a:endParaRPr lang="en-US" sz="1800" u="sng" kern="1200">
                        <a:effectLs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4"/>
                        </a:rPr>
                        <a:t>aka.ms/</a:t>
                      </a:r>
                      <a:r>
                        <a:rPr lang="en-US" sz="1800" u="sng" kern="1200" err="1">
                          <a:effectLst/>
                          <a:hlinkClick r:id="rId4"/>
                        </a:rPr>
                        <a:t>restrictappconnector</a:t>
                      </a:r>
                      <a:endParaRPr lang="en-US" sz="1800" kern="1200">
                        <a:solidFill>
                          <a:schemeClr val="dk1"/>
                        </a:solidFill>
                        <a:effectLst/>
                        <a:latin typeface="+mn-lt"/>
                        <a:ea typeface="+mn-ea"/>
                        <a:cs typeface="+mn-cs"/>
                      </a:endParaRPr>
                    </a:p>
                  </a:txBody>
                  <a:tcPr marL="121920" marR="121920" marT="60960" marB="60960" anchor="ctr"/>
                </a:tc>
                <a:extLst>
                  <a:ext uri="{0D108BD9-81ED-4DB2-BD59-A6C34878D82A}">
                    <a16:rowId xmlns:a16="http://schemas.microsoft.com/office/drawing/2014/main" val="2930095485"/>
                  </a:ext>
                </a:extLst>
              </a:tr>
              <a:tr h="778022">
                <a:tc>
                  <a:txBody>
                    <a:bodyPr/>
                    <a:lstStyle/>
                    <a:p>
                      <a:pPr algn="l"/>
                      <a:r>
                        <a:rPr lang="en-US" sz="1800" kern="1200">
                          <a:solidFill>
                            <a:schemeClr val="tx1"/>
                          </a:solidFill>
                          <a:latin typeface="+mn-lt"/>
                          <a:ea typeface="+mn-ea"/>
                          <a:cs typeface="+mn-cs"/>
                        </a:rPr>
                        <a:t>Newly added connectors</a:t>
                      </a:r>
                    </a:p>
                  </a:txBody>
                  <a:tcPr marL="121920" marR="121920" marT="60960" marB="60960" anchor="ctr"/>
                </a:tc>
                <a:tc>
                  <a:txBody>
                    <a:bodyPr/>
                    <a:lstStyle/>
                    <a:p>
                      <a:pPr marL="0" marR="0" lvl="0" indent="0" algn="l" defTabSz="914325" rtl="0" eaLnBrk="1" fontAlgn="auto" latinLnBrk="0" hangingPunct="1">
                        <a:lnSpc>
                          <a:spcPct val="100000"/>
                        </a:lnSpc>
                        <a:spcBef>
                          <a:spcPts val="0"/>
                        </a:spcBef>
                        <a:spcAft>
                          <a:spcPts val="0"/>
                        </a:spcAft>
                        <a:buClrTx/>
                        <a:buSzTx/>
                        <a:buFontTx/>
                        <a:buNone/>
                        <a:tabLst/>
                        <a:defRPr/>
                      </a:pPr>
                      <a:r>
                        <a:rPr lang="en-US" sz="1800" dirty="0">
                          <a:hlinkClick r:id="rId5"/>
                        </a:rPr>
                        <a:t>aka.ms/</a:t>
                      </a:r>
                      <a:r>
                        <a:rPr lang="en-US" sz="1800" dirty="0" err="1">
                          <a:hlinkClick r:id="rId5"/>
                        </a:rPr>
                        <a:t>newconnectornotification</a:t>
                      </a:r>
                      <a:r>
                        <a:rPr lang="en-US" sz="1800" dirty="0"/>
                        <a:t> </a:t>
                      </a:r>
                    </a:p>
                  </a:txBody>
                  <a:tcPr marL="121920" marR="121920" marT="60960" marB="60960" anchor="ctr"/>
                </a:tc>
                <a:extLst>
                  <a:ext uri="{0D108BD9-81ED-4DB2-BD59-A6C34878D82A}">
                    <a16:rowId xmlns:a16="http://schemas.microsoft.com/office/drawing/2014/main" val="595939167"/>
                  </a:ext>
                </a:extLst>
              </a:tr>
            </a:tbl>
          </a:graphicData>
        </a:graphic>
      </p:graphicFrame>
      <p:sp>
        <p:nvSpPr>
          <p:cNvPr id="8" name="Text Placeholder 2">
            <a:extLst>
              <a:ext uri="{FF2B5EF4-FFF2-40B4-BE49-F238E27FC236}">
                <a16:creationId xmlns:a16="http://schemas.microsoft.com/office/drawing/2014/main" id="{BBA4E0C5-8D7E-47B8-A83F-16F3ADDB36FA}"/>
              </a:ext>
            </a:extLst>
          </p:cNvPr>
          <p:cNvSpPr txBox="1">
            <a:spLocks/>
          </p:cNvSpPr>
          <p:nvPr/>
        </p:nvSpPr>
        <p:spPr>
          <a:xfrm>
            <a:off x="586390" y="1326802"/>
            <a:ext cx="9642608" cy="4579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rPr>
              <a:t>Create your own workflows using the management connectors that permit or restrict behavior based on your organization’s policies (e.g. create an attestation process for assets in the default env)</a:t>
            </a: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mj-lt"/>
              <a:buAutoNum type="arabicPeriod" startAt="2"/>
              <a:tabLst/>
              <a:defRPr/>
            </a:pPr>
            <a:r>
              <a:rPr kumimoji="0" lang="en-US" sz="2400" b="0" i="0" u="none" strike="noStrike" kern="1200" cap="none" spc="0" normalizeH="0" baseline="0" noProof="0" dirty="0" err="1">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CoE</a:t>
            </a: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 starter kit comes with its own audit workflow template:</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pic>
        <p:nvPicPr>
          <p:cNvPr id="9" name="Picture 8">
            <a:extLst>
              <a:ext uri="{FF2B5EF4-FFF2-40B4-BE49-F238E27FC236}">
                <a16:creationId xmlns:a16="http://schemas.microsoft.com/office/drawing/2014/main" id="{23BDA954-05B5-43A9-8BE8-79DE34B02DFD}"/>
              </a:ext>
            </a:extLst>
          </p:cNvPr>
          <p:cNvPicPr>
            <a:picLocks noChangeAspect="1"/>
          </p:cNvPicPr>
          <p:nvPr/>
        </p:nvPicPr>
        <p:blipFill>
          <a:blip r:embed="rId6"/>
          <a:stretch>
            <a:fillRect/>
          </a:stretch>
        </p:blipFill>
        <p:spPr>
          <a:xfrm>
            <a:off x="999565" y="5596658"/>
            <a:ext cx="7709647" cy="1643459"/>
          </a:xfrm>
          <a:prstGeom prst="rect">
            <a:avLst/>
          </a:prstGeom>
        </p:spPr>
      </p:pic>
    </p:spTree>
    <p:extLst>
      <p:ext uri="{BB962C8B-B14F-4D97-AF65-F5344CB8AC3E}">
        <p14:creationId xmlns:p14="http://schemas.microsoft.com/office/powerpoint/2010/main" val="220122601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12FE-7364-4B7D-B133-F68BE00BAD6F}"/>
              </a:ext>
            </a:extLst>
          </p:cNvPr>
          <p:cNvSpPr>
            <a:spLocks noGrp="1"/>
          </p:cNvSpPr>
          <p:nvPr>
            <p:ph type="title"/>
          </p:nvPr>
        </p:nvSpPr>
        <p:spPr>
          <a:xfrm>
            <a:off x="493906" y="242150"/>
            <a:ext cx="11295781" cy="553998"/>
          </a:xfrm>
        </p:spPr>
        <p:txBody>
          <a:bodyPr>
            <a:normAutofit fontScale="90000"/>
          </a:bodyPr>
          <a:lstStyle/>
          <a:p>
            <a:r>
              <a:rPr lang="en-US"/>
              <a:t>Welcome new makers and identify champions</a:t>
            </a:r>
          </a:p>
        </p:txBody>
      </p:sp>
      <p:sp>
        <p:nvSpPr>
          <p:cNvPr id="3" name="Content Placeholder 2">
            <a:extLst>
              <a:ext uri="{FF2B5EF4-FFF2-40B4-BE49-F238E27FC236}">
                <a16:creationId xmlns:a16="http://schemas.microsoft.com/office/drawing/2014/main" id="{961EDA1A-1AAA-46ED-87FB-B99A19480DDB}"/>
              </a:ext>
            </a:extLst>
          </p:cNvPr>
          <p:cNvSpPr>
            <a:spLocks noGrp="1"/>
          </p:cNvSpPr>
          <p:nvPr>
            <p:ph sz="half" idx="1"/>
          </p:nvPr>
        </p:nvSpPr>
        <p:spPr>
          <a:xfrm>
            <a:off x="124940" y="1168205"/>
            <a:ext cx="5080565" cy="5447645"/>
          </a:xfrm>
        </p:spPr>
        <p:txBody>
          <a:bodyPr/>
          <a:lstStyle/>
          <a:p>
            <a:pPr marL="514350" indent="-514350">
              <a:buFont typeface="+mj-lt"/>
              <a:buAutoNum type="arabicPeriod"/>
            </a:pPr>
            <a:r>
              <a:rPr lang="en-US" sz="2400" dirty="0"/>
              <a:t>Welcome new makers</a:t>
            </a:r>
          </a:p>
          <a:p>
            <a:pPr lvl="1"/>
            <a:r>
              <a:rPr lang="en-US" sz="1800" dirty="0"/>
              <a:t>Detect when new flow has been created</a:t>
            </a:r>
          </a:p>
          <a:p>
            <a:pPr lvl="1"/>
            <a:r>
              <a:rPr lang="en-US" sz="1800" dirty="0"/>
              <a:t>Check to see if they are part of makers AAD Group</a:t>
            </a:r>
          </a:p>
          <a:p>
            <a:pPr lvl="1"/>
            <a:r>
              <a:rPr lang="en-US" sz="1800" dirty="0"/>
              <a:t>If new, send welcome email with company and public resources</a:t>
            </a:r>
          </a:p>
          <a:p>
            <a:pPr lvl="1"/>
            <a:r>
              <a:rPr lang="en-US" sz="1800" dirty="0"/>
              <a:t>Invite them to Internal Yammer Club</a:t>
            </a:r>
          </a:p>
          <a:p>
            <a:pPr marL="463854" lvl="1" indent="0">
              <a:buNone/>
            </a:pPr>
            <a:endParaRPr lang="en-US" sz="1800" dirty="0">
              <a:hlinkClick r:id="" action="ppaction://noaction"/>
            </a:endParaRPr>
          </a:p>
          <a:p>
            <a:pPr marL="463854" lvl="1" indent="0">
              <a:buNone/>
            </a:pPr>
            <a:r>
              <a:rPr lang="en-US" sz="1800" dirty="0">
                <a:hlinkClick r:id="" action="ppaction://noaction"/>
              </a:rPr>
              <a:t>https://aka.ms/powerwelcomeemail</a:t>
            </a:r>
            <a:r>
              <a:rPr lang="en-US" sz="1800" dirty="0"/>
              <a:t> </a:t>
            </a:r>
          </a:p>
          <a:p>
            <a:pPr marL="463854" lvl="1" indent="0">
              <a:buNone/>
            </a:pPr>
            <a:endParaRPr lang="en-US" sz="1800" dirty="0"/>
          </a:p>
          <a:p>
            <a:pPr marL="476601" indent="-457200">
              <a:buFont typeface="+mj-lt"/>
              <a:buAutoNum type="arabicPeriod"/>
            </a:pPr>
            <a:r>
              <a:rPr lang="en-US" sz="2400" dirty="0"/>
              <a:t>Identify champions</a:t>
            </a:r>
          </a:p>
          <a:p>
            <a:pPr lvl="1"/>
            <a:r>
              <a:rPr lang="en-US" sz="1800" dirty="0"/>
              <a:t>New Flow, PowerApps and Connectors Digest</a:t>
            </a:r>
          </a:p>
          <a:p>
            <a:pPr lvl="1"/>
            <a:r>
              <a:rPr lang="en-US" sz="1800" dirty="0"/>
              <a:t>Sent Daily</a:t>
            </a:r>
          </a:p>
          <a:p>
            <a:pPr lvl="1"/>
            <a:r>
              <a:rPr lang="en-US" sz="1800" dirty="0"/>
              <a:t>Oversight</a:t>
            </a:r>
          </a:p>
          <a:p>
            <a:pPr lvl="1"/>
            <a:r>
              <a:rPr lang="en-US" sz="1800" dirty="0"/>
              <a:t>Empower new users</a:t>
            </a:r>
          </a:p>
          <a:p>
            <a:pPr marL="463854" lvl="1" indent="0">
              <a:buNone/>
            </a:pPr>
            <a:endParaRPr lang="en-US" sz="1800" dirty="0">
              <a:hlinkClick r:id="" action="ppaction://noaction"/>
            </a:endParaRPr>
          </a:p>
          <a:p>
            <a:pPr marL="463854" lvl="1" indent="0">
              <a:buNone/>
            </a:pPr>
            <a:r>
              <a:rPr lang="en-US" sz="1800" dirty="0">
                <a:hlinkClick r:id="" action="ppaction://noaction"/>
              </a:rPr>
              <a:t>https://aka.ms/newmakerdigest</a:t>
            </a:r>
            <a:r>
              <a:rPr lang="en-US" sz="1800" dirty="0"/>
              <a:t> </a:t>
            </a:r>
          </a:p>
        </p:txBody>
      </p:sp>
      <p:grpSp>
        <p:nvGrpSpPr>
          <p:cNvPr id="5" name="Group 4">
            <a:extLst>
              <a:ext uri="{FF2B5EF4-FFF2-40B4-BE49-F238E27FC236}">
                <a16:creationId xmlns:a16="http://schemas.microsoft.com/office/drawing/2014/main" id="{C432DB38-5B8E-4AB8-B933-735FE727259E}"/>
              </a:ext>
            </a:extLst>
          </p:cNvPr>
          <p:cNvGrpSpPr/>
          <p:nvPr/>
        </p:nvGrpSpPr>
        <p:grpSpPr>
          <a:xfrm>
            <a:off x="5140421" y="2103717"/>
            <a:ext cx="6926640" cy="3748393"/>
            <a:chOff x="5140421" y="2103717"/>
            <a:chExt cx="6926640" cy="3748393"/>
          </a:xfrm>
        </p:grpSpPr>
        <p:pic>
          <p:nvPicPr>
            <p:cNvPr id="7" name="Picture 6">
              <a:extLst>
                <a:ext uri="{FF2B5EF4-FFF2-40B4-BE49-F238E27FC236}">
                  <a16:creationId xmlns:a16="http://schemas.microsoft.com/office/drawing/2014/main" id="{3C969032-4012-4397-87EB-E2C962E89D0B}"/>
                </a:ext>
              </a:extLst>
            </p:cNvPr>
            <p:cNvPicPr>
              <a:picLocks noChangeAspect="1"/>
            </p:cNvPicPr>
            <p:nvPr/>
          </p:nvPicPr>
          <p:blipFill>
            <a:blip r:embed="rId2"/>
            <a:stretch>
              <a:fillRect/>
            </a:stretch>
          </p:blipFill>
          <p:spPr>
            <a:xfrm>
              <a:off x="5140421" y="2103718"/>
              <a:ext cx="6926640" cy="3748392"/>
            </a:xfrm>
            <a:prstGeom prst="rect">
              <a:avLst/>
            </a:prstGeom>
          </p:spPr>
        </p:pic>
        <p:sp>
          <p:nvSpPr>
            <p:cNvPr id="4" name="Rectangle 3">
              <a:extLst>
                <a:ext uri="{FF2B5EF4-FFF2-40B4-BE49-F238E27FC236}">
                  <a16:creationId xmlns:a16="http://schemas.microsoft.com/office/drawing/2014/main" id="{D1307196-3FB9-4E94-BDD3-6F942C197235}"/>
                </a:ext>
              </a:extLst>
            </p:cNvPr>
            <p:cNvSpPr/>
            <p:nvPr/>
          </p:nvSpPr>
          <p:spPr bwMode="auto">
            <a:xfrm>
              <a:off x="5450541" y="2109694"/>
              <a:ext cx="932330" cy="14413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Rectangle 8">
              <a:extLst>
                <a:ext uri="{FF2B5EF4-FFF2-40B4-BE49-F238E27FC236}">
                  <a16:creationId xmlns:a16="http://schemas.microsoft.com/office/drawing/2014/main" id="{F35121E7-0273-4EDB-93AE-4ADEFE19CADF}"/>
                </a:ext>
              </a:extLst>
            </p:cNvPr>
            <p:cNvSpPr/>
            <p:nvPr/>
          </p:nvSpPr>
          <p:spPr bwMode="auto">
            <a:xfrm>
              <a:off x="5169649" y="2103717"/>
              <a:ext cx="280892" cy="268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Tree>
    <p:extLst>
      <p:ext uri="{BB962C8B-B14F-4D97-AF65-F5344CB8AC3E}">
        <p14:creationId xmlns:p14="http://schemas.microsoft.com/office/powerpoint/2010/main" val="36635021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95C15-F2EF-4CC4-B756-CA0E67F9B1C0}"/>
              </a:ext>
            </a:extLst>
          </p:cNvPr>
          <p:cNvSpPr>
            <a:spLocks noGrp="1"/>
          </p:cNvSpPr>
          <p:nvPr>
            <p:ph type="title"/>
          </p:nvPr>
        </p:nvSpPr>
        <p:spPr/>
        <p:txBody>
          <a:bodyPr/>
          <a:lstStyle/>
          <a:p>
            <a:r>
              <a:rPr lang="en-US" dirty="0"/>
              <a:t>Power Automate Analytics </a:t>
            </a:r>
          </a:p>
        </p:txBody>
      </p:sp>
      <p:sp>
        <p:nvSpPr>
          <p:cNvPr id="6" name="Rectangle 5">
            <a:extLst>
              <a:ext uri="{FF2B5EF4-FFF2-40B4-BE49-F238E27FC236}">
                <a16:creationId xmlns:a16="http://schemas.microsoft.com/office/drawing/2014/main" id="{D6A354A2-C018-42D3-A221-12DC313C3D73}"/>
              </a:ext>
            </a:extLst>
          </p:cNvPr>
          <p:cNvSpPr/>
          <p:nvPr/>
        </p:nvSpPr>
        <p:spPr bwMode="auto">
          <a:xfrm>
            <a:off x="8976320" y="1700808"/>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Usage </a:t>
            </a:r>
          </a:p>
        </p:txBody>
      </p:sp>
      <p:sp>
        <p:nvSpPr>
          <p:cNvPr id="7" name="Rectangle 6">
            <a:extLst>
              <a:ext uri="{FF2B5EF4-FFF2-40B4-BE49-F238E27FC236}">
                <a16:creationId xmlns:a16="http://schemas.microsoft.com/office/drawing/2014/main" id="{942356AA-564D-40E1-8311-41EFC8EE6A91}"/>
              </a:ext>
            </a:extLst>
          </p:cNvPr>
          <p:cNvSpPr/>
          <p:nvPr/>
        </p:nvSpPr>
        <p:spPr bwMode="auto">
          <a:xfrm>
            <a:off x="8976320" y="2660915"/>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Created</a:t>
            </a:r>
          </a:p>
        </p:txBody>
      </p:sp>
      <p:sp>
        <p:nvSpPr>
          <p:cNvPr id="8" name="Rectangle 7">
            <a:extLst>
              <a:ext uri="{FF2B5EF4-FFF2-40B4-BE49-F238E27FC236}">
                <a16:creationId xmlns:a16="http://schemas.microsoft.com/office/drawing/2014/main" id="{C2E4765E-F8A4-4D1D-863D-C72ABDFB1ED1}"/>
              </a:ext>
            </a:extLst>
          </p:cNvPr>
          <p:cNvSpPr/>
          <p:nvPr/>
        </p:nvSpPr>
        <p:spPr bwMode="auto">
          <a:xfrm>
            <a:off x="8976320" y="3619975"/>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Errors</a:t>
            </a:r>
          </a:p>
        </p:txBody>
      </p:sp>
      <p:sp>
        <p:nvSpPr>
          <p:cNvPr id="9" name="Rectangle 8">
            <a:extLst>
              <a:ext uri="{FF2B5EF4-FFF2-40B4-BE49-F238E27FC236}">
                <a16:creationId xmlns:a16="http://schemas.microsoft.com/office/drawing/2014/main" id="{38E05091-5A6D-496C-B60D-1C7DCD0EB51F}"/>
              </a:ext>
            </a:extLst>
          </p:cNvPr>
          <p:cNvSpPr/>
          <p:nvPr/>
        </p:nvSpPr>
        <p:spPr bwMode="auto">
          <a:xfrm>
            <a:off x="8988438" y="4677139"/>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Shared</a:t>
            </a:r>
          </a:p>
        </p:txBody>
      </p:sp>
      <p:pic>
        <p:nvPicPr>
          <p:cNvPr id="4" name="Picture 3" descr="A screenshot of a social media post&#10;&#10;Description automatically generated">
            <a:extLst>
              <a:ext uri="{FF2B5EF4-FFF2-40B4-BE49-F238E27FC236}">
                <a16:creationId xmlns:a16="http://schemas.microsoft.com/office/drawing/2014/main" id="{0AED29DA-6F3B-46A8-BEC6-199D372DB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9" y="1203961"/>
            <a:ext cx="8559863" cy="5753143"/>
          </a:xfrm>
          <a:prstGeom prst="rect">
            <a:avLst/>
          </a:prstGeom>
          <a:ln>
            <a:solidFill>
              <a:schemeClr val="tx1"/>
            </a:solidFill>
          </a:ln>
        </p:spPr>
      </p:pic>
    </p:spTree>
    <p:extLst>
      <p:ext uri="{BB962C8B-B14F-4D97-AF65-F5344CB8AC3E}">
        <p14:creationId xmlns:p14="http://schemas.microsoft.com/office/powerpoint/2010/main" val="1514451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1955800"/>
            <a:ext cx="6768085" cy="1578607"/>
          </a:xfrm>
        </p:spPr>
        <p:txBody>
          <a:bodyPr/>
          <a:lstStyle/>
          <a:p>
            <a:pPr marL="454659" marR="537210" indent="2540">
              <a:lnSpc>
                <a:spcPts val="1320"/>
              </a:lnSpc>
            </a:pPr>
            <a:r>
              <a:rPr lang="en-GB" b="1" spc="-5" dirty="0">
                <a:solidFill>
                  <a:schemeClr val="bg1">
                    <a:lumMod val="50000"/>
                  </a:schemeClr>
                </a:solidFill>
                <a:latin typeface="Carlito"/>
                <a:cs typeface="Carlito"/>
              </a:rPr>
              <a:t>UI Flows</a:t>
            </a:r>
            <a:br>
              <a:rPr lang="en-GB" b="1" spc="-5" dirty="0">
                <a:solidFill>
                  <a:schemeClr val="bg1">
                    <a:lumMod val="50000"/>
                  </a:schemeClr>
                </a:solidFill>
                <a:latin typeface="Carlito"/>
                <a:cs typeface="Carlito"/>
              </a:rPr>
            </a:br>
            <a:br>
              <a:rPr lang="en-GB" b="1" spc="-5" dirty="0">
                <a:solidFill>
                  <a:schemeClr val="bg1">
                    <a:lumMod val="50000"/>
                  </a:schemeClr>
                </a:solidFill>
                <a:latin typeface="Carlito"/>
                <a:cs typeface="Carlito"/>
              </a:rPr>
            </a:br>
            <a:endParaRPr lang="en-GB" dirty="0">
              <a:solidFill>
                <a:schemeClr val="bg1">
                  <a:lumMod val="50000"/>
                </a:schemeClr>
              </a:solidFill>
              <a:latin typeface="Carlito"/>
              <a:cs typeface="Carlito"/>
            </a:endParaRPr>
          </a:p>
        </p:txBody>
      </p:sp>
      <p:sp>
        <p:nvSpPr>
          <p:cNvPr id="3" name="Rectangle 2">
            <a:extLst>
              <a:ext uri="{FF2B5EF4-FFF2-40B4-BE49-F238E27FC236}">
                <a16:creationId xmlns:a16="http://schemas.microsoft.com/office/drawing/2014/main" id="{B103B834-283D-4BFE-B4C9-27D99037DBAD}"/>
              </a:ext>
            </a:extLst>
          </p:cNvPr>
          <p:cNvSpPr/>
          <p:nvPr/>
        </p:nvSpPr>
        <p:spPr>
          <a:xfrm>
            <a:off x="939800" y="3931335"/>
            <a:ext cx="7658100" cy="369332"/>
          </a:xfrm>
          <a:prstGeom prst="rect">
            <a:avLst/>
          </a:prstGeom>
        </p:spPr>
        <p:txBody>
          <a:bodyPr wrap="square">
            <a:spAutoFit/>
          </a:bodyPr>
          <a:lstStyle/>
          <a:p>
            <a:r>
              <a:rPr lang="en-GB" dirty="0">
                <a:hlinkClick r:id="rId3"/>
              </a:rPr>
              <a:t>https://docs.microsoft.com/en-gb/power-automate/ui-flows/setup</a:t>
            </a:r>
            <a:endParaRPr lang="en-GB" dirty="0"/>
          </a:p>
        </p:txBody>
      </p:sp>
    </p:spTree>
    <p:extLst>
      <p:ext uri="{BB962C8B-B14F-4D97-AF65-F5344CB8AC3E}">
        <p14:creationId xmlns:p14="http://schemas.microsoft.com/office/powerpoint/2010/main" val="411363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66282" y="1169467"/>
            <a:ext cx="3916045" cy="323850"/>
          </a:xfrm>
          <a:prstGeom prst="rect">
            <a:avLst/>
          </a:prstGeom>
        </p:spPr>
        <p:txBody>
          <a:bodyPr vert="horz" wrap="square" lIns="0" tIns="13335" rIns="0" bIns="0" rtlCol="0">
            <a:spAutoFit/>
          </a:bodyPr>
          <a:lstStyle/>
          <a:p>
            <a:pPr marL="12700">
              <a:lnSpc>
                <a:spcPct val="100000"/>
              </a:lnSpc>
              <a:spcBef>
                <a:spcPts val="105"/>
              </a:spcBef>
            </a:pPr>
            <a:r>
              <a:rPr sz="1950" b="1" spc="-5" dirty="0">
                <a:solidFill>
                  <a:srgbClr val="0F3C8B"/>
                </a:solidFill>
                <a:latin typeface="Segoe UI Semibold"/>
                <a:ea typeface="+mn-ea"/>
                <a:cs typeface="Segoe UI Semibold"/>
              </a:rPr>
              <a:t>Robotic Process Automation (RPA)</a:t>
            </a:r>
          </a:p>
        </p:txBody>
      </p:sp>
      <p:sp>
        <p:nvSpPr>
          <p:cNvPr id="4" name="object 4"/>
          <p:cNvSpPr/>
          <p:nvPr/>
        </p:nvSpPr>
        <p:spPr>
          <a:xfrm>
            <a:off x="5330016" y="1206474"/>
            <a:ext cx="137032" cy="18453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1360377" y="1649577"/>
            <a:ext cx="3244722" cy="24511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1359615" y="2100301"/>
            <a:ext cx="2500630" cy="186816"/>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3937968" y="2207208"/>
            <a:ext cx="124205" cy="1564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4150059" y="2100301"/>
            <a:ext cx="245237" cy="242442"/>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1359615" y="2548356"/>
            <a:ext cx="3206750" cy="242443"/>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1361266" y="2996412"/>
            <a:ext cx="4155186" cy="24104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1368758" y="3444468"/>
            <a:ext cx="1692529" cy="24244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txBox="1"/>
          <p:nvPr/>
        </p:nvSpPr>
        <p:spPr>
          <a:xfrm>
            <a:off x="6742255" y="978007"/>
            <a:ext cx="4498975" cy="921385"/>
          </a:xfrm>
          <a:prstGeom prst="rect">
            <a:avLst/>
          </a:prstGeom>
        </p:spPr>
        <p:txBody>
          <a:bodyPr vert="horz" wrap="square" lIns="0" tIns="162560" rIns="0" bIns="0" rtlCol="0">
            <a:spAutoFit/>
          </a:bodyPr>
          <a:lstStyle/>
          <a:p>
            <a:pPr marL="12700" marR="0" lvl="0" indent="0" algn="l" defTabSz="914400" rtl="0" eaLnBrk="1" fontAlgn="auto" latinLnBrk="0" hangingPunct="1">
              <a:lnSpc>
                <a:spcPct val="100000"/>
              </a:lnSpc>
              <a:spcBef>
                <a:spcPts val="1280"/>
              </a:spcBef>
              <a:spcAft>
                <a:spcPts val="0"/>
              </a:spcAft>
              <a:buClrTx/>
              <a:buSzTx/>
              <a:buFontTx/>
              <a:buNone/>
              <a:tabLst/>
              <a:defRPr/>
            </a:pPr>
            <a:r>
              <a:rPr kumimoji="0" sz="1950" b="1" i="0" u="none" strike="noStrike" kern="1200" cap="none" spc="-20" normalizeH="0" baseline="0" noProof="0" dirty="0">
                <a:ln>
                  <a:noFill/>
                </a:ln>
                <a:solidFill>
                  <a:srgbClr val="0F3C8B"/>
                </a:solidFill>
                <a:effectLst/>
                <a:uLnTx/>
                <a:uFillTx/>
                <a:latin typeface="Segoe UI Semibold"/>
                <a:ea typeface="+mn-ea"/>
                <a:cs typeface="Segoe UI Semibold"/>
              </a:rPr>
              <a:t>Power </a:t>
            </a:r>
            <a:r>
              <a:rPr kumimoji="0" sz="1950" b="1" i="0" u="none" strike="noStrike" kern="1200" cap="none" spc="-5" normalizeH="0" baseline="0" noProof="0" dirty="0">
                <a:ln>
                  <a:noFill/>
                </a:ln>
                <a:solidFill>
                  <a:srgbClr val="0F3C8B"/>
                </a:solidFill>
                <a:effectLst/>
                <a:uLnTx/>
                <a:uFillTx/>
                <a:latin typeface="Segoe UI Semibold"/>
                <a:ea typeface="+mn-ea"/>
                <a:cs typeface="Segoe UI Semibold"/>
              </a:rPr>
              <a:t>Automate is </a:t>
            </a:r>
            <a:r>
              <a:rPr kumimoji="0" sz="1950" b="1" i="0" u="none" strike="noStrike" kern="1200" cap="none" spc="0" normalizeH="0" baseline="0" noProof="0" dirty="0">
                <a:ln>
                  <a:noFill/>
                </a:ln>
                <a:solidFill>
                  <a:srgbClr val="0F3C8B"/>
                </a:solidFill>
                <a:effectLst/>
                <a:uLnTx/>
                <a:uFillTx/>
                <a:latin typeface="Segoe UI Semibold"/>
                <a:ea typeface="+mn-ea"/>
                <a:cs typeface="Segoe UI Semibold"/>
              </a:rPr>
              <a:t>an </a:t>
            </a:r>
            <a:r>
              <a:rPr kumimoji="0" sz="1950" b="1" i="0" u="none" strike="noStrike" kern="1200" cap="none" spc="-5" normalizeH="0" baseline="0" noProof="0" dirty="0">
                <a:ln>
                  <a:noFill/>
                </a:ln>
                <a:solidFill>
                  <a:srgbClr val="0F3C8B"/>
                </a:solidFill>
                <a:effectLst/>
                <a:uLnTx/>
                <a:uFillTx/>
                <a:latin typeface="Segoe UI Semibold"/>
                <a:ea typeface="+mn-ea"/>
                <a:cs typeface="Segoe UI Semibold"/>
              </a:rPr>
              <a:t>intelligent</a:t>
            </a:r>
            <a:r>
              <a:rPr kumimoji="0" sz="1950" b="1" i="0" u="none" strike="noStrike" kern="1200" cap="none" spc="160" normalizeH="0" baseline="0" noProof="0" dirty="0">
                <a:ln>
                  <a:noFill/>
                </a:ln>
                <a:solidFill>
                  <a:srgbClr val="0F3C8B"/>
                </a:solidFill>
                <a:effectLst/>
                <a:uLnTx/>
                <a:uFillTx/>
                <a:latin typeface="Segoe UI Semibold"/>
                <a:ea typeface="+mn-ea"/>
                <a:cs typeface="Segoe UI Semibold"/>
              </a:rPr>
              <a:t> </a:t>
            </a:r>
            <a:r>
              <a:rPr kumimoji="0" sz="1950" b="1" i="0" u="none" strike="noStrike" kern="1200" cap="none" spc="0" normalizeH="0" baseline="0" noProof="0" dirty="0">
                <a:ln>
                  <a:noFill/>
                </a:ln>
                <a:solidFill>
                  <a:srgbClr val="0F3C8B"/>
                </a:solidFill>
                <a:effectLst/>
                <a:uLnTx/>
                <a:uFillTx/>
                <a:latin typeface="Segoe UI Semibold"/>
                <a:ea typeface="+mn-ea"/>
                <a:cs typeface="Segoe UI Semibold"/>
              </a:rPr>
              <a:t>digital</a:t>
            </a:r>
            <a:endParaRPr kumimoji="0" sz="1950" b="0" i="0" u="none" strike="noStrike" kern="1200" cap="none" spc="0" normalizeH="0" baseline="0" noProof="0" dirty="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1190"/>
              </a:spcBef>
              <a:spcAft>
                <a:spcPts val="0"/>
              </a:spcAft>
              <a:buClrTx/>
              <a:buSzTx/>
              <a:buFontTx/>
              <a:buNone/>
              <a:tabLst/>
              <a:defRPr/>
            </a:pPr>
            <a:r>
              <a:rPr kumimoji="0" sz="1950" b="1" i="0" u="none" strike="noStrike" kern="1200" cap="none" spc="-5" normalizeH="0" baseline="0" noProof="0" dirty="0">
                <a:ln>
                  <a:noFill/>
                </a:ln>
                <a:solidFill>
                  <a:srgbClr val="0F3C8B"/>
                </a:solidFill>
                <a:effectLst/>
                <a:uLnTx/>
                <a:uFillTx/>
                <a:latin typeface="Segoe UI Semibold"/>
                <a:ea typeface="+mn-ea"/>
                <a:cs typeface="Segoe UI Semibold"/>
              </a:rPr>
              <a:t>process </a:t>
            </a:r>
            <a:r>
              <a:rPr kumimoji="0" sz="1950" b="1" i="0" u="none" strike="noStrike" kern="1200" cap="none" spc="0" normalizeH="0" baseline="0" noProof="0" dirty="0">
                <a:ln>
                  <a:noFill/>
                </a:ln>
                <a:solidFill>
                  <a:srgbClr val="0F3C8B"/>
                </a:solidFill>
                <a:effectLst/>
                <a:uLnTx/>
                <a:uFillTx/>
                <a:latin typeface="Segoe UI Semibold"/>
                <a:ea typeface="+mn-ea"/>
                <a:cs typeface="Segoe UI Semibold"/>
              </a:rPr>
              <a:t>automation </a:t>
            </a:r>
            <a:r>
              <a:rPr kumimoji="0" sz="1950" b="1" i="0" u="none" strike="noStrike" kern="1200" cap="none" spc="-30" normalizeH="0" baseline="0" noProof="0" dirty="0">
                <a:ln>
                  <a:noFill/>
                </a:ln>
                <a:solidFill>
                  <a:srgbClr val="0F3C8B"/>
                </a:solidFill>
                <a:effectLst/>
                <a:uLnTx/>
                <a:uFillTx/>
                <a:latin typeface="Segoe UI Semibold"/>
                <a:ea typeface="+mn-ea"/>
                <a:cs typeface="Segoe UI Semibold"/>
              </a:rPr>
              <a:t>(DPA)</a:t>
            </a:r>
            <a:r>
              <a:rPr kumimoji="0" sz="1950" b="1" i="0" u="none" strike="noStrike" kern="1200" cap="none" spc="90" normalizeH="0" baseline="0" noProof="0" dirty="0">
                <a:ln>
                  <a:noFill/>
                </a:ln>
                <a:solidFill>
                  <a:srgbClr val="0F3C8B"/>
                </a:solidFill>
                <a:effectLst/>
                <a:uLnTx/>
                <a:uFillTx/>
                <a:latin typeface="Segoe UI Semibold"/>
                <a:ea typeface="+mn-ea"/>
                <a:cs typeface="Segoe UI Semibold"/>
              </a:rPr>
              <a:t> </a:t>
            </a:r>
            <a:r>
              <a:rPr kumimoji="0" sz="1950" b="1" i="0" u="none" strike="noStrike" kern="1200" cap="none" spc="10" normalizeH="0" baseline="0" noProof="0" dirty="0">
                <a:ln>
                  <a:noFill/>
                </a:ln>
                <a:solidFill>
                  <a:srgbClr val="0F3C8B"/>
                </a:solidFill>
                <a:effectLst/>
                <a:uLnTx/>
                <a:uFillTx/>
                <a:latin typeface="Segoe UI Semibold"/>
                <a:ea typeface="+mn-ea"/>
                <a:cs typeface="Segoe UI Semibold"/>
              </a:rPr>
              <a:t>service</a:t>
            </a:r>
            <a:endParaRPr kumimoji="0" sz="1950" b="0" i="0" u="none" strike="noStrike" kern="1200" cap="none" spc="0" normalizeH="0" baseline="0" noProof="0" dirty="0">
              <a:ln>
                <a:noFill/>
              </a:ln>
              <a:solidFill>
                <a:prstClr val="black"/>
              </a:solidFill>
              <a:effectLst/>
              <a:uLnTx/>
              <a:uFillTx/>
              <a:latin typeface="Segoe UI Semibold"/>
              <a:ea typeface="+mn-ea"/>
              <a:cs typeface="Segoe UI Semibold"/>
            </a:endParaRPr>
          </a:p>
        </p:txBody>
      </p:sp>
      <p:sp>
        <p:nvSpPr>
          <p:cNvPr id="13" name="object 13"/>
          <p:cNvSpPr/>
          <p:nvPr/>
        </p:nvSpPr>
        <p:spPr>
          <a:xfrm>
            <a:off x="10627186" y="1652245"/>
            <a:ext cx="423037" cy="186816"/>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6764989" y="2548356"/>
            <a:ext cx="1387855" cy="24244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p:nvPr/>
        </p:nvSpPr>
        <p:spPr>
          <a:xfrm>
            <a:off x="6765751" y="2100301"/>
            <a:ext cx="4080509" cy="242442"/>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6"/>
          <p:cNvSpPr/>
          <p:nvPr/>
        </p:nvSpPr>
        <p:spPr>
          <a:xfrm>
            <a:off x="8274129" y="2548356"/>
            <a:ext cx="3011931" cy="18681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8187389" y="2655264"/>
            <a:ext cx="66226" cy="156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6756988" y="3441802"/>
            <a:ext cx="3455670" cy="243712"/>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6765751" y="2996412"/>
            <a:ext cx="3519042" cy="241045"/>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6765751" y="3892524"/>
            <a:ext cx="1344295" cy="24244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6100618" y="1206474"/>
            <a:ext cx="45719" cy="4031703"/>
          </a:xfrm>
          <a:custGeom>
            <a:avLst/>
            <a:gdLst/>
            <a:ahLst/>
            <a:cxnLst/>
            <a:rect l="l" t="t" r="r" b="b"/>
            <a:pathLst>
              <a:path h="2574290">
                <a:moveTo>
                  <a:pt x="0" y="0"/>
                </a:moveTo>
                <a:lnTo>
                  <a:pt x="0" y="2574036"/>
                </a:lnTo>
              </a:path>
            </a:pathLst>
          </a:custGeom>
          <a:ln w="6096">
            <a:solidFill>
              <a:srgbClr val="7E829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3399997" y="4482566"/>
            <a:ext cx="144017" cy="143890"/>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3235785" y="4731499"/>
            <a:ext cx="472440" cy="295275"/>
          </a:xfrm>
          <a:custGeom>
            <a:avLst/>
            <a:gdLst/>
            <a:ahLst/>
            <a:cxnLst/>
            <a:rect l="l" t="t" r="r" b="b"/>
            <a:pathLst>
              <a:path w="472439" h="295275">
                <a:moveTo>
                  <a:pt x="472439" y="253428"/>
                </a:moveTo>
                <a:lnTo>
                  <a:pt x="472439" y="130924"/>
                </a:lnTo>
                <a:lnTo>
                  <a:pt x="472439" y="68016"/>
                </a:lnTo>
                <a:lnTo>
                  <a:pt x="472439" y="44839"/>
                </a:lnTo>
                <a:lnTo>
                  <a:pt x="472439" y="41529"/>
                </a:lnTo>
                <a:lnTo>
                  <a:pt x="469165" y="25379"/>
                </a:lnTo>
                <a:lnTo>
                  <a:pt x="460248" y="12177"/>
                </a:lnTo>
                <a:lnTo>
                  <a:pt x="447043" y="3268"/>
                </a:lnTo>
                <a:lnTo>
                  <a:pt x="430911" y="0"/>
                </a:lnTo>
                <a:lnTo>
                  <a:pt x="205799" y="0"/>
                </a:lnTo>
                <a:lnTo>
                  <a:pt x="90201" y="0"/>
                </a:lnTo>
                <a:lnTo>
                  <a:pt x="47613" y="0"/>
                </a:lnTo>
                <a:lnTo>
                  <a:pt x="41529" y="0"/>
                </a:lnTo>
                <a:lnTo>
                  <a:pt x="25396" y="3268"/>
                </a:lnTo>
                <a:lnTo>
                  <a:pt x="12192" y="12177"/>
                </a:lnTo>
                <a:lnTo>
                  <a:pt x="3274" y="25379"/>
                </a:lnTo>
                <a:lnTo>
                  <a:pt x="0" y="41529"/>
                </a:lnTo>
                <a:lnTo>
                  <a:pt x="0" y="164033"/>
                </a:lnTo>
                <a:lnTo>
                  <a:pt x="0" y="226941"/>
                </a:lnTo>
                <a:lnTo>
                  <a:pt x="0" y="250117"/>
                </a:lnTo>
                <a:lnTo>
                  <a:pt x="0" y="253428"/>
                </a:lnTo>
                <a:lnTo>
                  <a:pt x="3274" y="269577"/>
                </a:lnTo>
                <a:lnTo>
                  <a:pt x="12192" y="282779"/>
                </a:lnTo>
                <a:lnTo>
                  <a:pt x="25396" y="291688"/>
                </a:lnTo>
                <a:lnTo>
                  <a:pt x="41529" y="294957"/>
                </a:lnTo>
                <a:lnTo>
                  <a:pt x="266640" y="294957"/>
                </a:lnTo>
                <a:lnTo>
                  <a:pt x="382238" y="294957"/>
                </a:lnTo>
                <a:lnTo>
                  <a:pt x="424826" y="294957"/>
                </a:lnTo>
                <a:lnTo>
                  <a:pt x="430911" y="294957"/>
                </a:lnTo>
                <a:lnTo>
                  <a:pt x="447043" y="291688"/>
                </a:lnTo>
                <a:lnTo>
                  <a:pt x="460248" y="282779"/>
                </a:lnTo>
                <a:lnTo>
                  <a:pt x="469165" y="269577"/>
                </a:lnTo>
                <a:lnTo>
                  <a:pt x="472439" y="253428"/>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p:nvPr/>
        </p:nvSpPr>
        <p:spPr>
          <a:xfrm>
            <a:off x="3117675" y="5144452"/>
            <a:ext cx="708660" cy="266065"/>
          </a:xfrm>
          <a:custGeom>
            <a:avLst/>
            <a:gdLst/>
            <a:ahLst/>
            <a:cxnLst/>
            <a:rect l="l" t="t" r="r" b="b"/>
            <a:pathLst>
              <a:path w="708660" h="266064">
                <a:moveTo>
                  <a:pt x="708659" y="265468"/>
                </a:moveTo>
                <a:lnTo>
                  <a:pt x="708659" y="140371"/>
                </a:lnTo>
                <a:lnTo>
                  <a:pt x="708659" y="76133"/>
                </a:lnTo>
                <a:lnTo>
                  <a:pt x="708659" y="52466"/>
                </a:lnTo>
                <a:lnTo>
                  <a:pt x="708659" y="49085"/>
                </a:lnTo>
                <a:lnTo>
                  <a:pt x="704802" y="29966"/>
                </a:lnTo>
                <a:lnTo>
                  <a:pt x="694277" y="14365"/>
                </a:lnTo>
                <a:lnTo>
                  <a:pt x="678656" y="3853"/>
                </a:lnTo>
                <a:lnTo>
                  <a:pt x="659510" y="0"/>
                </a:lnTo>
                <a:lnTo>
                  <a:pt x="306645" y="0"/>
                </a:lnTo>
                <a:lnTo>
                  <a:pt x="125444" y="0"/>
                </a:lnTo>
                <a:lnTo>
                  <a:pt x="58685" y="0"/>
                </a:lnTo>
                <a:lnTo>
                  <a:pt x="49149" y="0"/>
                </a:lnTo>
                <a:lnTo>
                  <a:pt x="30003" y="3853"/>
                </a:lnTo>
                <a:lnTo>
                  <a:pt x="14382" y="14365"/>
                </a:lnTo>
                <a:lnTo>
                  <a:pt x="3857" y="29966"/>
                </a:lnTo>
                <a:lnTo>
                  <a:pt x="0" y="49085"/>
                </a:lnTo>
                <a:lnTo>
                  <a:pt x="0" y="174181"/>
                </a:lnTo>
                <a:lnTo>
                  <a:pt x="0" y="238420"/>
                </a:lnTo>
                <a:lnTo>
                  <a:pt x="0" y="262087"/>
                </a:lnTo>
                <a:lnTo>
                  <a:pt x="0" y="265468"/>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25"/>
          <p:cNvSpPr/>
          <p:nvPr/>
        </p:nvSpPr>
        <p:spPr>
          <a:xfrm>
            <a:off x="3353896" y="5026457"/>
            <a:ext cx="0" cy="118110"/>
          </a:xfrm>
          <a:custGeom>
            <a:avLst/>
            <a:gdLst/>
            <a:ahLst/>
            <a:cxnLst/>
            <a:rect l="l" t="t" r="r" b="b"/>
            <a:pathLst>
              <a:path h="118110">
                <a:moveTo>
                  <a:pt x="0" y="0"/>
                </a:moveTo>
                <a:lnTo>
                  <a:pt x="0" y="68216"/>
                </a:lnTo>
                <a:lnTo>
                  <a:pt x="0" y="103246"/>
                </a:lnTo>
                <a:lnTo>
                  <a:pt x="0" y="116152"/>
                </a:lnTo>
                <a:lnTo>
                  <a:pt x="0" y="117995"/>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object 26"/>
          <p:cNvSpPr/>
          <p:nvPr/>
        </p:nvSpPr>
        <p:spPr>
          <a:xfrm>
            <a:off x="3472005" y="4613504"/>
            <a:ext cx="0" cy="118110"/>
          </a:xfrm>
          <a:custGeom>
            <a:avLst/>
            <a:gdLst/>
            <a:ahLst/>
            <a:cxnLst/>
            <a:rect l="l" t="t" r="r" b="b"/>
            <a:pathLst>
              <a:path h="118110">
                <a:moveTo>
                  <a:pt x="0" y="0"/>
                </a:moveTo>
                <a:lnTo>
                  <a:pt x="0" y="68216"/>
                </a:lnTo>
                <a:lnTo>
                  <a:pt x="0" y="103246"/>
                </a:lnTo>
                <a:lnTo>
                  <a:pt x="0" y="116152"/>
                </a:lnTo>
                <a:lnTo>
                  <a:pt x="0" y="117995"/>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p:nvPr/>
        </p:nvSpPr>
        <p:spPr>
          <a:xfrm>
            <a:off x="3590116" y="5026457"/>
            <a:ext cx="0" cy="118110"/>
          </a:xfrm>
          <a:custGeom>
            <a:avLst/>
            <a:gdLst/>
            <a:ahLst/>
            <a:cxnLst/>
            <a:rect l="l" t="t" r="r" b="b"/>
            <a:pathLst>
              <a:path h="118110">
                <a:moveTo>
                  <a:pt x="0" y="0"/>
                </a:moveTo>
                <a:lnTo>
                  <a:pt x="0" y="68216"/>
                </a:lnTo>
                <a:lnTo>
                  <a:pt x="0" y="103246"/>
                </a:lnTo>
                <a:lnTo>
                  <a:pt x="0" y="116152"/>
                </a:lnTo>
                <a:lnTo>
                  <a:pt x="0" y="117995"/>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bject 28"/>
          <p:cNvSpPr/>
          <p:nvPr/>
        </p:nvSpPr>
        <p:spPr>
          <a:xfrm>
            <a:off x="3324305" y="4849482"/>
            <a:ext cx="59055" cy="0"/>
          </a:xfrm>
          <a:custGeom>
            <a:avLst/>
            <a:gdLst/>
            <a:ahLst/>
            <a:cxnLst/>
            <a:rect l="l" t="t" r="r" b="b"/>
            <a:pathLst>
              <a:path w="59054">
                <a:moveTo>
                  <a:pt x="0" y="0"/>
                </a:moveTo>
                <a:lnTo>
                  <a:pt x="34141" y="0"/>
                </a:lnTo>
                <a:lnTo>
                  <a:pt x="51673" y="0"/>
                </a:lnTo>
                <a:lnTo>
                  <a:pt x="58132" y="0"/>
                </a:lnTo>
                <a:lnTo>
                  <a:pt x="59054" y="0"/>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p:nvPr/>
        </p:nvSpPr>
        <p:spPr>
          <a:xfrm>
            <a:off x="3560524" y="4849482"/>
            <a:ext cx="59055" cy="0"/>
          </a:xfrm>
          <a:custGeom>
            <a:avLst/>
            <a:gdLst/>
            <a:ahLst/>
            <a:cxnLst/>
            <a:rect l="l" t="t" r="r" b="b"/>
            <a:pathLst>
              <a:path w="59054">
                <a:moveTo>
                  <a:pt x="0" y="0"/>
                </a:moveTo>
                <a:lnTo>
                  <a:pt x="34141" y="0"/>
                </a:lnTo>
                <a:lnTo>
                  <a:pt x="51673" y="0"/>
                </a:lnTo>
                <a:lnTo>
                  <a:pt x="58132" y="0"/>
                </a:lnTo>
                <a:lnTo>
                  <a:pt x="59055" y="0"/>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p:nvPr/>
        </p:nvSpPr>
        <p:spPr>
          <a:xfrm>
            <a:off x="3207718" y="4819980"/>
            <a:ext cx="0" cy="118110"/>
          </a:xfrm>
          <a:custGeom>
            <a:avLst/>
            <a:gdLst/>
            <a:ahLst/>
            <a:cxnLst/>
            <a:rect l="l" t="t" r="r" b="b"/>
            <a:pathLst>
              <a:path h="118110">
                <a:moveTo>
                  <a:pt x="0" y="0"/>
                </a:moveTo>
                <a:lnTo>
                  <a:pt x="0" y="68216"/>
                </a:lnTo>
                <a:lnTo>
                  <a:pt x="0" y="103246"/>
                </a:lnTo>
                <a:lnTo>
                  <a:pt x="0" y="116152"/>
                </a:lnTo>
                <a:lnTo>
                  <a:pt x="0" y="117995"/>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bject 31"/>
          <p:cNvSpPr/>
          <p:nvPr/>
        </p:nvSpPr>
        <p:spPr>
          <a:xfrm>
            <a:off x="3737562" y="4819980"/>
            <a:ext cx="0" cy="118110"/>
          </a:xfrm>
          <a:custGeom>
            <a:avLst/>
            <a:gdLst/>
            <a:ahLst/>
            <a:cxnLst/>
            <a:rect l="l" t="t" r="r" b="b"/>
            <a:pathLst>
              <a:path h="118110">
                <a:moveTo>
                  <a:pt x="0" y="0"/>
                </a:moveTo>
                <a:lnTo>
                  <a:pt x="0" y="68216"/>
                </a:lnTo>
                <a:lnTo>
                  <a:pt x="0" y="103246"/>
                </a:lnTo>
                <a:lnTo>
                  <a:pt x="0" y="116152"/>
                </a:lnTo>
                <a:lnTo>
                  <a:pt x="0" y="117995"/>
                </a:lnTo>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bject 32"/>
          <p:cNvSpPr/>
          <p:nvPr/>
        </p:nvSpPr>
        <p:spPr>
          <a:xfrm>
            <a:off x="8586550" y="5043398"/>
            <a:ext cx="171450" cy="317500"/>
          </a:xfrm>
          <a:custGeom>
            <a:avLst/>
            <a:gdLst/>
            <a:ahLst/>
            <a:cxnLst/>
            <a:rect l="l" t="t" r="r" b="b"/>
            <a:pathLst>
              <a:path w="171450" h="317500">
                <a:moveTo>
                  <a:pt x="73659" y="317068"/>
                </a:moveTo>
                <a:lnTo>
                  <a:pt x="73659" y="315975"/>
                </a:lnTo>
                <a:lnTo>
                  <a:pt x="54145" y="310112"/>
                </a:lnTo>
                <a:lnTo>
                  <a:pt x="38703" y="298259"/>
                </a:lnTo>
                <a:lnTo>
                  <a:pt x="28547" y="281739"/>
                </a:lnTo>
                <a:lnTo>
                  <a:pt x="24891" y="261873"/>
                </a:lnTo>
                <a:lnTo>
                  <a:pt x="24891" y="257543"/>
                </a:lnTo>
                <a:lnTo>
                  <a:pt x="24891" y="254304"/>
                </a:lnTo>
                <a:lnTo>
                  <a:pt x="26034" y="249974"/>
                </a:lnTo>
                <a:lnTo>
                  <a:pt x="15537" y="239065"/>
                </a:lnTo>
                <a:lnTo>
                  <a:pt x="7302" y="226029"/>
                </a:lnTo>
                <a:lnTo>
                  <a:pt x="1924" y="211167"/>
                </a:lnTo>
                <a:lnTo>
                  <a:pt x="0" y="194779"/>
                </a:lnTo>
                <a:lnTo>
                  <a:pt x="2153" y="177436"/>
                </a:lnTo>
                <a:lnTo>
                  <a:pt x="8270" y="161510"/>
                </a:lnTo>
                <a:lnTo>
                  <a:pt x="17841" y="147611"/>
                </a:lnTo>
                <a:lnTo>
                  <a:pt x="30352" y="136347"/>
                </a:lnTo>
                <a:lnTo>
                  <a:pt x="28106" y="129853"/>
                </a:lnTo>
                <a:lnTo>
                  <a:pt x="26384" y="123361"/>
                </a:lnTo>
                <a:lnTo>
                  <a:pt x="25280" y="116869"/>
                </a:lnTo>
                <a:lnTo>
                  <a:pt x="24891" y="110375"/>
                </a:lnTo>
                <a:lnTo>
                  <a:pt x="28547" y="89036"/>
                </a:lnTo>
                <a:lnTo>
                  <a:pt x="38703" y="71148"/>
                </a:lnTo>
                <a:lnTo>
                  <a:pt x="54145" y="57722"/>
                </a:lnTo>
                <a:lnTo>
                  <a:pt x="73659" y="49771"/>
                </a:lnTo>
                <a:lnTo>
                  <a:pt x="73659" y="48691"/>
                </a:lnTo>
                <a:lnTo>
                  <a:pt x="77475" y="29671"/>
                </a:lnTo>
                <a:lnTo>
                  <a:pt x="87899" y="14201"/>
                </a:lnTo>
                <a:lnTo>
                  <a:pt x="103395" y="3804"/>
                </a:lnTo>
                <a:lnTo>
                  <a:pt x="122427" y="0"/>
                </a:lnTo>
                <a:lnTo>
                  <a:pt x="141513" y="3804"/>
                </a:lnTo>
                <a:lnTo>
                  <a:pt x="157003" y="14201"/>
                </a:lnTo>
                <a:lnTo>
                  <a:pt x="167397" y="29671"/>
                </a:lnTo>
                <a:lnTo>
                  <a:pt x="171196" y="48691"/>
                </a:lnTo>
                <a:lnTo>
                  <a:pt x="171196" y="203846"/>
                </a:lnTo>
                <a:lnTo>
                  <a:pt x="171196" y="283521"/>
                </a:lnTo>
                <a:lnTo>
                  <a:pt x="171196" y="312874"/>
                </a:lnTo>
                <a:lnTo>
                  <a:pt x="171196" y="317068"/>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bject 33"/>
          <p:cNvSpPr/>
          <p:nvPr/>
        </p:nvSpPr>
        <p:spPr>
          <a:xfrm>
            <a:off x="8757746" y="5043398"/>
            <a:ext cx="170180" cy="317500"/>
          </a:xfrm>
          <a:custGeom>
            <a:avLst/>
            <a:gdLst/>
            <a:ahLst/>
            <a:cxnLst/>
            <a:rect l="l" t="t" r="r" b="b"/>
            <a:pathLst>
              <a:path w="170179" h="317500">
                <a:moveTo>
                  <a:pt x="97535" y="317068"/>
                </a:moveTo>
                <a:lnTo>
                  <a:pt x="97535" y="315975"/>
                </a:lnTo>
                <a:lnTo>
                  <a:pt x="116621" y="310112"/>
                </a:lnTo>
                <a:lnTo>
                  <a:pt x="132111" y="298259"/>
                </a:lnTo>
                <a:lnTo>
                  <a:pt x="142505" y="281739"/>
                </a:lnTo>
                <a:lnTo>
                  <a:pt x="146303" y="261873"/>
                </a:lnTo>
                <a:lnTo>
                  <a:pt x="146303" y="257543"/>
                </a:lnTo>
                <a:lnTo>
                  <a:pt x="145287" y="254304"/>
                </a:lnTo>
                <a:lnTo>
                  <a:pt x="145287" y="249974"/>
                </a:lnTo>
                <a:lnTo>
                  <a:pt x="155553" y="239065"/>
                </a:lnTo>
                <a:lnTo>
                  <a:pt x="163401" y="226029"/>
                </a:lnTo>
                <a:lnTo>
                  <a:pt x="168415" y="211167"/>
                </a:lnTo>
                <a:lnTo>
                  <a:pt x="170179" y="194779"/>
                </a:lnTo>
                <a:lnTo>
                  <a:pt x="168026" y="177436"/>
                </a:lnTo>
                <a:lnTo>
                  <a:pt x="161909" y="161510"/>
                </a:lnTo>
                <a:lnTo>
                  <a:pt x="152338" y="147611"/>
                </a:lnTo>
                <a:lnTo>
                  <a:pt x="139826" y="136347"/>
                </a:lnTo>
                <a:lnTo>
                  <a:pt x="142660" y="129853"/>
                </a:lnTo>
                <a:lnTo>
                  <a:pt x="144684" y="123361"/>
                </a:lnTo>
                <a:lnTo>
                  <a:pt x="145899" y="116869"/>
                </a:lnTo>
                <a:lnTo>
                  <a:pt x="146303" y="110375"/>
                </a:lnTo>
                <a:lnTo>
                  <a:pt x="142505" y="89036"/>
                </a:lnTo>
                <a:lnTo>
                  <a:pt x="132111" y="71148"/>
                </a:lnTo>
                <a:lnTo>
                  <a:pt x="116621" y="57722"/>
                </a:lnTo>
                <a:lnTo>
                  <a:pt x="97535" y="49771"/>
                </a:lnTo>
                <a:lnTo>
                  <a:pt x="97535" y="48691"/>
                </a:lnTo>
                <a:lnTo>
                  <a:pt x="93737" y="29671"/>
                </a:lnTo>
                <a:lnTo>
                  <a:pt x="83343" y="14201"/>
                </a:lnTo>
                <a:lnTo>
                  <a:pt x="67853" y="3804"/>
                </a:lnTo>
                <a:lnTo>
                  <a:pt x="48767" y="0"/>
                </a:lnTo>
                <a:lnTo>
                  <a:pt x="29735" y="3804"/>
                </a:lnTo>
                <a:lnTo>
                  <a:pt x="14239" y="14201"/>
                </a:lnTo>
                <a:lnTo>
                  <a:pt x="3815" y="29671"/>
                </a:lnTo>
                <a:lnTo>
                  <a:pt x="0" y="48691"/>
                </a:lnTo>
                <a:lnTo>
                  <a:pt x="0" y="203846"/>
                </a:lnTo>
                <a:lnTo>
                  <a:pt x="0" y="283521"/>
                </a:lnTo>
                <a:lnTo>
                  <a:pt x="0" y="312874"/>
                </a:lnTo>
                <a:lnTo>
                  <a:pt x="0" y="317068"/>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object 34"/>
          <p:cNvSpPr/>
          <p:nvPr/>
        </p:nvSpPr>
        <p:spPr>
          <a:xfrm>
            <a:off x="8660210" y="5360467"/>
            <a:ext cx="24130" cy="0"/>
          </a:xfrm>
          <a:custGeom>
            <a:avLst/>
            <a:gdLst/>
            <a:ahLst/>
            <a:cxnLst/>
            <a:rect l="l" t="t" r="r" b="b"/>
            <a:pathLst>
              <a:path w="24129">
                <a:moveTo>
                  <a:pt x="0" y="0"/>
                </a:moveTo>
                <a:lnTo>
                  <a:pt x="23875"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bject 35"/>
          <p:cNvSpPr/>
          <p:nvPr/>
        </p:nvSpPr>
        <p:spPr>
          <a:xfrm>
            <a:off x="8830389" y="5360467"/>
            <a:ext cx="25400" cy="0"/>
          </a:xfrm>
          <a:custGeom>
            <a:avLst/>
            <a:gdLst/>
            <a:ahLst/>
            <a:cxnLst/>
            <a:rect l="l" t="t" r="r" b="b"/>
            <a:pathLst>
              <a:path w="25400">
                <a:moveTo>
                  <a:pt x="0" y="0"/>
                </a:moveTo>
                <a:lnTo>
                  <a:pt x="24892"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bject 36"/>
          <p:cNvSpPr/>
          <p:nvPr/>
        </p:nvSpPr>
        <p:spPr>
          <a:xfrm>
            <a:off x="8647255" y="5238178"/>
            <a:ext cx="220345" cy="48895"/>
          </a:xfrm>
          <a:custGeom>
            <a:avLst/>
            <a:gdLst/>
            <a:ahLst/>
            <a:cxnLst/>
            <a:rect l="l" t="t" r="r" b="b"/>
            <a:pathLst>
              <a:path w="220345" h="48895">
                <a:moveTo>
                  <a:pt x="0" y="0"/>
                </a:moveTo>
                <a:lnTo>
                  <a:pt x="12953" y="0"/>
                </a:lnTo>
                <a:lnTo>
                  <a:pt x="22203" y="1910"/>
                </a:lnTo>
                <a:lnTo>
                  <a:pt x="29797" y="7169"/>
                </a:lnTo>
                <a:lnTo>
                  <a:pt x="34938" y="15066"/>
                </a:lnTo>
                <a:lnTo>
                  <a:pt x="36829" y="24892"/>
                </a:lnTo>
                <a:lnTo>
                  <a:pt x="38736" y="34088"/>
                </a:lnTo>
                <a:lnTo>
                  <a:pt x="43989" y="41665"/>
                </a:lnTo>
                <a:lnTo>
                  <a:pt x="51885" y="46809"/>
                </a:lnTo>
                <a:lnTo>
                  <a:pt x="61722" y="48704"/>
                </a:lnTo>
                <a:lnTo>
                  <a:pt x="89916" y="48704"/>
                </a:lnTo>
                <a:lnTo>
                  <a:pt x="104394" y="48704"/>
                </a:lnTo>
                <a:lnTo>
                  <a:pt x="159257" y="48704"/>
                </a:lnTo>
                <a:lnTo>
                  <a:pt x="168507" y="46809"/>
                </a:lnTo>
                <a:lnTo>
                  <a:pt x="176101" y="41665"/>
                </a:lnTo>
                <a:lnTo>
                  <a:pt x="181242" y="34088"/>
                </a:lnTo>
                <a:lnTo>
                  <a:pt x="183133" y="24892"/>
                </a:lnTo>
                <a:lnTo>
                  <a:pt x="185040" y="15066"/>
                </a:lnTo>
                <a:lnTo>
                  <a:pt x="190293" y="7169"/>
                </a:lnTo>
                <a:lnTo>
                  <a:pt x="198189" y="1910"/>
                </a:lnTo>
                <a:lnTo>
                  <a:pt x="208025" y="0"/>
                </a:lnTo>
                <a:lnTo>
                  <a:pt x="219963"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bject 37"/>
          <p:cNvSpPr/>
          <p:nvPr/>
        </p:nvSpPr>
        <p:spPr>
          <a:xfrm>
            <a:off x="8672148" y="5140795"/>
            <a:ext cx="170180" cy="48895"/>
          </a:xfrm>
          <a:custGeom>
            <a:avLst/>
            <a:gdLst/>
            <a:ahLst/>
            <a:cxnLst/>
            <a:rect l="l" t="t" r="r" b="b"/>
            <a:pathLst>
              <a:path w="170179" h="48895">
                <a:moveTo>
                  <a:pt x="0" y="0"/>
                </a:moveTo>
                <a:lnTo>
                  <a:pt x="11937" y="0"/>
                </a:lnTo>
                <a:lnTo>
                  <a:pt x="21774" y="1910"/>
                </a:lnTo>
                <a:lnTo>
                  <a:pt x="29670" y="7167"/>
                </a:lnTo>
                <a:lnTo>
                  <a:pt x="34923" y="15060"/>
                </a:lnTo>
                <a:lnTo>
                  <a:pt x="36829" y="24879"/>
                </a:lnTo>
                <a:lnTo>
                  <a:pt x="38738" y="34081"/>
                </a:lnTo>
                <a:lnTo>
                  <a:pt x="43910" y="41657"/>
                </a:lnTo>
                <a:lnTo>
                  <a:pt x="51510" y="46798"/>
                </a:lnTo>
                <a:lnTo>
                  <a:pt x="60705" y="48691"/>
                </a:lnTo>
                <a:lnTo>
                  <a:pt x="88900" y="48691"/>
                </a:lnTo>
                <a:lnTo>
                  <a:pt x="103377" y="48691"/>
                </a:lnTo>
                <a:lnTo>
                  <a:pt x="108711" y="48691"/>
                </a:lnTo>
                <a:lnTo>
                  <a:pt x="109474" y="48691"/>
                </a:lnTo>
                <a:lnTo>
                  <a:pt x="119310" y="46798"/>
                </a:lnTo>
                <a:lnTo>
                  <a:pt x="127206" y="41657"/>
                </a:lnTo>
                <a:lnTo>
                  <a:pt x="132459" y="34081"/>
                </a:lnTo>
                <a:lnTo>
                  <a:pt x="134365" y="24879"/>
                </a:lnTo>
                <a:lnTo>
                  <a:pt x="136274" y="15060"/>
                </a:lnTo>
                <a:lnTo>
                  <a:pt x="141446" y="7167"/>
                </a:lnTo>
                <a:lnTo>
                  <a:pt x="149046" y="1910"/>
                </a:lnTo>
                <a:lnTo>
                  <a:pt x="158241" y="0"/>
                </a:lnTo>
                <a:lnTo>
                  <a:pt x="170179"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bject 38"/>
          <p:cNvSpPr/>
          <p:nvPr/>
        </p:nvSpPr>
        <p:spPr>
          <a:xfrm>
            <a:off x="8612585" y="5293373"/>
            <a:ext cx="47625" cy="18415"/>
          </a:xfrm>
          <a:custGeom>
            <a:avLst/>
            <a:gdLst/>
            <a:ahLst/>
            <a:cxnLst/>
            <a:rect l="l" t="t" r="r" b="b"/>
            <a:pathLst>
              <a:path w="47625" h="18414">
                <a:moveTo>
                  <a:pt x="0" y="0"/>
                </a:moveTo>
                <a:lnTo>
                  <a:pt x="10316" y="7893"/>
                </a:lnTo>
                <a:lnTo>
                  <a:pt x="21764" y="13657"/>
                </a:lnTo>
                <a:lnTo>
                  <a:pt x="34236" y="17189"/>
                </a:lnTo>
                <a:lnTo>
                  <a:pt x="47625" y="18389"/>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bject 39"/>
          <p:cNvSpPr/>
          <p:nvPr/>
        </p:nvSpPr>
        <p:spPr>
          <a:xfrm>
            <a:off x="8855281" y="5293373"/>
            <a:ext cx="48260" cy="18415"/>
          </a:xfrm>
          <a:custGeom>
            <a:avLst/>
            <a:gdLst/>
            <a:ahLst/>
            <a:cxnLst/>
            <a:rect l="l" t="t" r="r" b="b"/>
            <a:pathLst>
              <a:path w="48259" h="18414">
                <a:moveTo>
                  <a:pt x="0" y="18389"/>
                </a:moveTo>
                <a:lnTo>
                  <a:pt x="13390" y="17189"/>
                </a:lnTo>
                <a:lnTo>
                  <a:pt x="25876" y="13657"/>
                </a:lnTo>
                <a:lnTo>
                  <a:pt x="37361" y="7893"/>
                </a:lnTo>
                <a:lnTo>
                  <a:pt x="47751"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object 40"/>
          <p:cNvSpPr/>
          <p:nvPr/>
        </p:nvSpPr>
        <p:spPr>
          <a:xfrm>
            <a:off x="8616902" y="5179746"/>
            <a:ext cx="48895" cy="0"/>
          </a:xfrm>
          <a:custGeom>
            <a:avLst/>
            <a:gdLst/>
            <a:ahLst/>
            <a:cxnLst/>
            <a:rect l="l" t="t" r="r" b="b"/>
            <a:pathLst>
              <a:path w="48895">
                <a:moveTo>
                  <a:pt x="0" y="0"/>
                </a:moveTo>
                <a:lnTo>
                  <a:pt x="28194" y="0"/>
                </a:lnTo>
                <a:lnTo>
                  <a:pt x="42672" y="0"/>
                </a:lnTo>
                <a:lnTo>
                  <a:pt x="48005" y="0"/>
                </a:lnTo>
                <a:lnTo>
                  <a:pt x="48768"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bject 41"/>
          <p:cNvSpPr/>
          <p:nvPr/>
        </p:nvSpPr>
        <p:spPr>
          <a:xfrm>
            <a:off x="8849948" y="5179746"/>
            <a:ext cx="48895" cy="0"/>
          </a:xfrm>
          <a:custGeom>
            <a:avLst/>
            <a:gdLst/>
            <a:ahLst/>
            <a:cxnLst/>
            <a:rect l="l" t="t" r="r" b="b"/>
            <a:pathLst>
              <a:path w="48895">
                <a:moveTo>
                  <a:pt x="0" y="0"/>
                </a:moveTo>
                <a:lnTo>
                  <a:pt x="28193" y="0"/>
                </a:lnTo>
                <a:lnTo>
                  <a:pt x="42671" y="0"/>
                </a:lnTo>
                <a:lnTo>
                  <a:pt x="48005" y="0"/>
                </a:lnTo>
                <a:lnTo>
                  <a:pt x="48767"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bject 42"/>
          <p:cNvSpPr/>
          <p:nvPr/>
        </p:nvSpPr>
        <p:spPr>
          <a:xfrm>
            <a:off x="8660210" y="5092090"/>
            <a:ext cx="36195" cy="0"/>
          </a:xfrm>
          <a:custGeom>
            <a:avLst/>
            <a:gdLst/>
            <a:ahLst/>
            <a:cxnLst/>
            <a:rect l="l" t="t" r="r" b="b"/>
            <a:pathLst>
              <a:path w="36195">
                <a:moveTo>
                  <a:pt x="0" y="0"/>
                </a:moveTo>
                <a:lnTo>
                  <a:pt x="20704" y="0"/>
                </a:lnTo>
                <a:lnTo>
                  <a:pt x="31337" y="0"/>
                </a:lnTo>
                <a:lnTo>
                  <a:pt x="35254" y="0"/>
                </a:lnTo>
                <a:lnTo>
                  <a:pt x="35814"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bject 43"/>
          <p:cNvSpPr/>
          <p:nvPr/>
        </p:nvSpPr>
        <p:spPr>
          <a:xfrm>
            <a:off x="8818451" y="5092090"/>
            <a:ext cx="36830" cy="0"/>
          </a:xfrm>
          <a:custGeom>
            <a:avLst/>
            <a:gdLst/>
            <a:ahLst/>
            <a:cxnLst/>
            <a:rect l="l" t="t" r="r" b="b"/>
            <a:pathLst>
              <a:path w="36829">
                <a:moveTo>
                  <a:pt x="36829" y="0"/>
                </a:moveTo>
                <a:lnTo>
                  <a:pt x="15537" y="0"/>
                </a:lnTo>
                <a:lnTo>
                  <a:pt x="4603" y="0"/>
                </a:lnTo>
                <a:lnTo>
                  <a:pt x="575" y="0"/>
                </a:lnTo>
                <a:lnTo>
                  <a:pt x="0"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bject 44"/>
          <p:cNvSpPr/>
          <p:nvPr/>
        </p:nvSpPr>
        <p:spPr>
          <a:xfrm>
            <a:off x="8732853" y="5360467"/>
            <a:ext cx="48895" cy="0"/>
          </a:xfrm>
          <a:custGeom>
            <a:avLst/>
            <a:gdLst/>
            <a:ahLst/>
            <a:cxnLst/>
            <a:rect l="l" t="t" r="r" b="b"/>
            <a:pathLst>
              <a:path w="48895">
                <a:moveTo>
                  <a:pt x="0" y="0"/>
                </a:moveTo>
                <a:lnTo>
                  <a:pt x="28194" y="0"/>
                </a:lnTo>
                <a:lnTo>
                  <a:pt x="42672" y="0"/>
                </a:lnTo>
                <a:lnTo>
                  <a:pt x="48005" y="0"/>
                </a:lnTo>
                <a:lnTo>
                  <a:pt x="48768"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object 45"/>
          <p:cNvSpPr/>
          <p:nvPr/>
        </p:nvSpPr>
        <p:spPr>
          <a:xfrm>
            <a:off x="8660210" y="5360467"/>
            <a:ext cx="97790" cy="48895"/>
          </a:xfrm>
          <a:custGeom>
            <a:avLst/>
            <a:gdLst/>
            <a:ahLst/>
            <a:cxnLst/>
            <a:rect l="l" t="t" r="r" b="b"/>
            <a:pathLst>
              <a:path w="97790" h="48895">
                <a:moveTo>
                  <a:pt x="0" y="0"/>
                </a:moveTo>
                <a:lnTo>
                  <a:pt x="0" y="11899"/>
                </a:lnTo>
                <a:lnTo>
                  <a:pt x="2845" y="26322"/>
                </a:lnTo>
                <a:lnTo>
                  <a:pt x="10572" y="38006"/>
                </a:lnTo>
                <a:lnTo>
                  <a:pt x="21967" y="45834"/>
                </a:lnTo>
                <a:lnTo>
                  <a:pt x="35814" y="48691"/>
                </a:lnTo>
                <a:lnTo>
                  <a:pt x="57106" y="48691"/>
                </a:lnTo>
                <a:lnTo>
                  <a:pt x="68040" y="48691"/>
                </a:lnTo>
                <a:lnTo>
                  <a:pt x="72068" y="48691"/>
                </a:lnTo>
                <a:lnTo>
                  <a:pt x="72644" y="48691"/>
                </a:lnTo>
                <a:lnTo>
                  <a:pt x="82480" y="46781"/>
                </a:lnTo>
                <a:lnTo>
                  <a:pt x="90376" y="41522"/>
                </a:lnTo>
                <a:lnTo>
                  <a:pt x="95629" y="33625"/>
                </a:lnTo>
                <a:lnTo>
                  <a:pt x="97536" y="23799"/>
                </a:lnTo>
                <a:lnTo>
                  <a:pt x="97536"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bject 46"/>
          <p:cNvSpPr/>
          <p:nvPr/>
        </p:nvSpPr>
        <p:spPr>
          <a:xfrm>
            <a:off x="8757746" y="5360467"/>
            <a:ext cx="97790" cy="48895"/>
          </a:xfrm>
          <a:custGeom>
            <a:avLst/>
            <a:gdLst/>
            <a:ahLst/>
            <a:cxnLst/>
            <a:rect l="l" t="t" r="r" b="b"/>
            <a:pathLst>
              <a:path w="97790" h="48895">
                <a:moveTo>
                  <a:pt x="0" y="0"/>
                </a:moveTo>
                <a:lnTo>
                  <a:pt x="0" y="23799"/>
                </a:lnTo>
                <a:lnTo>
                  <a:pt x="1908" y="33625"/>
                </a:lnTo>
                <a:lnTo>
                  <a:pt x="7080" y="41522"/>
                </a:lnTo>
                <a:lnTo>
                  <a:pt x="14680" y="46781"/>
                </a:lnTo>
                <a:lnTo>
                  <a:pt x="23875" y="48691"/>
                </a:lnTo>
                <a:lnTo>
                  <a:pt x="45168" y="48691"/>
                </a:lnTo>
                <a:lnTo>
                  <a:pt x="56102" y="48691"/>
                </a:lnTo>
                <a:lnTo>
                  <a:pt x="60130" y="48691"/>
                </a:lnTo>
                <a:lnTo>
                  <a:pt x="60705" y="48691"/>
                </a:lnTo>
                <a:lnTo>
                  <a:pt x="75140" y="45834"/>
                </a:lnTo>
                <a:lnTo>
                  <a:pt x="86836" y="38006"/>
                </a:lnTo>
                <a:lnTo>
                  <a:pt x="94674" y="26322"/>
                </a:lnTo>
                <a:lnTo>
                  <a:pt x="97535" y="11899"/>
                </a:lnTo>
                <a:lnTo>
                  <a:pt x="97535"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object 47"/>
          <p:cNvSpPr/>
          <p:nvPr/>
        </p:nvSpPr>
        <p:spPr>
          <a:xfrm>
            <a:off x="9045401" y="4586198"/>
            <a:ext cx="46990" cy="47625"/>
          </a:xfrm>
          <a:custGeom>
            <a:avLst/>
            <a:gdLst/>
            <a:ahLst/>
            <a:cxnLst/>
            <a:rect l="l" t="t" r="r" b="b"/>
            <a:pathLst>
              <a:path w="46990" h="47625">
                <a:moveTo>
                  <a:pt x="46989" y="23621"/>
                </a:moveTo>
                <a:lnTo>
                  <a:pt x="45140" y="32777"/>
                </a:lnTo>
                <a:lnTo>
                  <a:pt x="40100" y="40290"/>
                </a:lnTo>
                <a:lnTo>
                  <a:pt x="32631" y="45374"/>
                </a:lnTo>
                <a:lnTo>
                  <a:pt x="23495" y="47243"/>
                </a:lnTo>
                <a:lnTo>
                  <a:pt x="14358" y="45374"/>
                </a:lnTo>
                <a:lnTo>
                  <a:pt x="6889" y="40290"/>
                </a:lnTo>
                <a:lnTo>
                  <a:pt x="1849" y="32777"/>
                </a:lnTo>
                <a:lnTo>
                  <a:pt x="0" y="23621"/>
                </a:lnTo>
                <a:lnTo>
                  <a:pt x="1849" y="14412"/>
                </a:lnTo>
                <a:lnTo>
                  <a:pt x="6889" y="6905"/>
                </a:lnTo>
                <a:lnTo>
                  <a:pt x="14358" y="1851"/>
                </a:lnTo>
                <a:lnTo>
                  <a:pt x="23495" y="0"/>
                </a:lnTo>
                <a:lnTo>
                  <a:pt x="32631" y="1851"/>
                </a:lnTo>
                <a:lnTo>
                  <a:pt x="40100" y="6905"/>
                </a:lnTo>
                <a:lnTo>
                  <a:pt x="45140" y="14412"/>
                </a:lnTo>
                <a:lnTo>
                  <a:pt x="46989" y="23621"/>
                </a:lnTo>
                <a:close/>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object 48"/>
          <p:cNvSpPr/>
          <p:nvPr/>
        </p:nvSpPr>
        <p:spPr>
          <a:xfrm>
            <a:off x="8967296" y="4672940"/>
            <a:ext cx="203200" cy="133261"/>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object 49"/>
          <p:cNvSpPr/>
          <p:nvPr/>
        </p:nvSpPr>
        <p:spPr>
          <a:xfrm>
            <a:off x="8927926" y="4845774"/>
            <a:ext cx="281940" cy="106680"/>
          </a:xfrm>
          <a:custGeom>
            <a:avLst/>
            <a:gdLst/>
            <a:ahLst/>
            <a:cxnLst/>
            <a:rect l="l" t="t" r="r" b="b"/>
            <a:pathLst>
              <a:path w="281940" h="106679">
                <a:moveTo>
                  <a:pt x="281939" y="106184"/>
                </a:moveTo>
                <a:lnTo>
                  <a:pt x="281939" y="56147"/>
                </a:lnTo>
                <a:lnTo>
                  <a:pt x="281939" y="30453"/>
                </a:lnTo>
                <a:lnTo>
                  <a:pt x="281939" y="20986"/>
                </a:lnTo>
                <a:lnTo>
                  <a:pt x="281939" y="19634"/>
                </a:lnTo>
                <a:lnTo>
                  <a:pt x="280402" y="11985"/>
                </a:lnTo>
                <a:lnTo>
                  <a:pt x="276209" y="5745"/>
                </a:lnTo>
                <a:lnTo>
                  <a:pt x="269992" y="1540"/>
                </a:lnTo>
                <a:lnTo>
                  <a:pt x="262381" y="0"/>
                </a:lnTo>
                <a:lnTo>
                  <a:pt x="121999" y="0"/>
                </a:lnTo>
                <a:lnTo>
                  <a:pt x="49910" y="0"/>
                </a:lnTo>
                <a:lnTo>
                  <a:pt x="23352" y="0"/>
                </a:lnTo>
                <a:lnTo>
                  <a:pt x="19557" y="0"/>
                </a:lnTo>
                <a:lnTo>
                  <a:pt x="11947" y="1540"/>
                </a:lnTo>
                <a:lnTo>
                  <a:pt x="5730" y="5745"/>
                </a:lnTo>
                <a:lnTo>
                  <a:pt x="1537" y="11985"/>
                </a:lnTo>
                <a:lnTo>
                  <a:pt x="0" y="19634"/>
                </a:lnTo>
                <a:lnTo>
                  <a:pt x="0" y="69671"/>
                </a:lnTo>
                <a:lnTo>
                  <a:pt x="0" y="95365"/>
                </a:lnTo>
                <a:lnTo>
                  <a:pt x="0" y="104832"/>
                </a:lnTo>
                <a:lnTo>
                  <a:pt x="0" y="106184"/>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object 50"/>
          <p:cNvSpPr/>
          <p:nvPr/>
        </p:nvSpPr>
        <p:spPr>
          <a:xfrm>
            <a:off x="9021905" y="4798581"/>
            <a:ext cx="0" cy="47625"/>
          </a:xfrm>
          <a:custGeom>
            <a:avLst/>
            <a:gdLst/>
            <a:ahLst/>
            <a:cxnLst/>
            <a:rect l="l" t="t" r="r" b="b"/>
            <a:pathLst>
              <a:path h="47625">
                <a:moveTo>
                  <a:pt x="0" y="0"/>
                </a:moveTo>
                <a:lnTo>
                  <a:pt x="0" y="27283"/>
                </a:lnTo>
                <a:lnTo>
                  <a:pt x="0" y="41294"/>
                </a:lnTo>
                <a:lnTo>
                  <a:pt x="0" y="46455"/>
                </a:lnTo>
                <a:lnTo>
                  <a:pt x="0" y="47193"/>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object 51"/>
          <p:cNvSpPr/>
          <p:nvPr/>
        </p:nvSpPr>
        <p:spPr>
          <a:xfrm>
            <a:off x="9068896" y="4633442"/>
            <a:ext cx="0" cy="47625"/>
          </a:xfrm>
          <a:custGeom>
            <a:avLst/>
            <a:gdLst/>
            <a:ahLst/>
            <a:cxnLst/>
            <a:rect l="l" t="t" r="r" b="b"/>
            <a:pathLst>
              <a:path h="47625">
                <a:moveTo>
                  <a:pt x="0" y="0"/>
                </a:moveTo>
                <a:lnTo>
                  <a:pt x="0" y="27239"/>
                </a:lnTo>
                <a:lnTo>
                  <a:pt x="0" y="41227"/>
                </a:lnTo>
                <a:lnTo>
                  <a:pt x="0" y="46380"/>
                </a:lnTo>
                <a:lnTo>
                  <a:pt x="0" y="47117"/>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object 52"/>
          <p:cNvSpPr/>
          <p:nvPr/>
        </p:nvSpPr>
        <p:spPr>
          <a:xfrm>
            <a:off x="9115886" y="4798581"/>
            <a:ext cx="0" cy="47625"/>
          </a:xfrm>
          <a:custGeom>
            <a:avLst/>
            <a:gdLst/>
            <a:ahLst/>
            <a:cxnLst/>
            <a:rect l="l" t="t" r="r" b="b"/>
            <a:pathLst>
              <a:path h="47625">
                <a:moveTo>
                  <a:pt x="0" y="0"/>
                </a:moveTo>
                <a:lnTo>
                  <a:pt x="0" y="27283"/>
                </a:lnTo>
                <a:lnTo>
                  <a:pt x="0" y="41294"/>
                </a:lnTo>
                <a:lnTo>
                  <a:pt x="0" y="46455"/>
                </a:lnTo>
                <a:lnTo>
                  <a:pt x="0" y="47193"/>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bject 53"/>
          <p:cNvSpPr/>
          <p:nvPr/>
        </p:nvSpPr>
        <p:spPr>
          <a:xfrm>
            <a:off x="9010094" y="4727778"/>
            <a:ext cx="23495" cy="0"/>
          </a:xfrm>
          <a:custGeom>
            <a:avLst/>
            <a:gdLst/>
            <a:ahLst/>
            <a:cxnLst/>
            <a:rect l="l" t="t" r="r" b="b"/>
            <a:pathLst>
              <a:path w="23495">
                <a:moveTo>
                  <a:pt x="0" y="0"/>
                </a:moveTo>
                <a:lnTo>
                  <a:pt x="23495"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object 54"/>
          <p:cNvSpPr/>
          <p:nvPr/>
        </p:nvSpPr>
        <p:spPr>
          <a:xfrm>
            <a:off x="9104075" y="4727778"/>
            <a:ext cx="23495" cy="0"/>
          </a:xfrm>
          <a:custGeom>
            <a:avLst/>
            <a:gdLst/>
            <a:ahLst/>
            <a:cxnLst/>
            <a:rect l="l" t="t" r="r" b="b"/>
            <a:pathLst>
              <a:path w="23495">
                <a:moveTo>
                  <a:pt x="0" y="0"/>
                </a:moveTo>
                <a:lnTo>
                  <a:pt x="23494"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bject 55"/>
          <p:cNvSpPr/>
          <p:nvPr/>
        </p:nvSpPr>
        <p:spPr>
          <a:xfrm>
            <a:off x="8963739" y="4715980"/>
            <a:ext cx="0" cy="47625"/>
          </a:xfrm>
          <a:custGeom>
            <a:avLst/>
            <a:gdLst/>
            <a:ahLst/>
            <a:cxnLst/>
            <a:rect l="l" t="t" r="r" b="b"/>
            <a:pathLst>
              <a:path h="47625">
                <a:moveTo>
                  <a:pt x="0" y="0"/>
                </a:moveTo>
                <a:lnTo>
                  <a:pt x="0" y="27283"/>
                </a:lnTo>
                <a:lnTo>
                  <a:pt x="0" y="41294"/>
                </a:lnTo>
                <a:lnTo>
                  <a:pt x="0" y="46455"/>
                </a:lnTo>
                <a:lnTo>
                  <a:pt x="0" y="47193"/>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object 56"/>
          <p:cNvSpPr/>
          <p:nvPr/>
        </p:nvSpPr>
        <p:spPr>
          <a:xfrm>
            <a:off x="9174560" y="4715980"/>
            <a:ext cx="0" cy="47625"/>
          </a:xfrm>
          <a:custGeom>
            <a:avLst/>
            <a:gdLst/>
            <a:ahLst/>
            <a:cxnLst/>
            <a:rect l="l" t="t" r="r" b="b"/>
            <a:pathLst>
              <a:path h="47625">
                <a:moveTo>
                  <a:pt x="0" y="0"/>
                </a:moveTo>
                <a:lnTo>
                  <a:pt x="0" y="27283"/>
                </a:lnTo>
                <a:lnTo>
                  <a:pt x="0" y="41294"/>
                </a:lnTo>
                <a:lnTo>
                  <a:pt x="0" y="46455"/>
                </a:lnTo>
                <a:lnTo>
                  <a:pt x="0" y="47193"/>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object 57"/>
          <p:cNvSpPr/>
          <p:nvPr/>
        </p:nvSpPr>
        <p:spPr>
          <a:xfrm>
            <a:off x="9223454" y="5094999"/>
            <a:ext cx="284480" cy="184150"/>
          </a:xfrm>
          <a:custGeom>
            <a:avLst/>
            <a:gdLst/>
            <a:ahLst/>
            <a:cxnLst/>
            <a:rect l="l" t="t" r="r" b="b"/>
            <a:pathLst>
              <a:path w="284479" h="184150">
                <a:moveTo>
                  <a:pt x="283972" y="183794"/>
                </a:moveTo>
                <a:lnTo>
                  <a:pt x="0" y="183794"/>
                </a:lnTo>
                <a:lnTo>
                  <a:pt x="0" y="0"/>
                </a:lnTo>
                <a:lnTo>
                  <a:pt x="283972" y="0"/>
                </a:lnTo>
                <a:lnTo>
                  <a:pt x="283972" y="183794"/>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object 58"/>
          <p:cNvSpPr/>
          <p:nvPr/>
        </p:nvSpPr>
        <p:spPr>
          <a:xfrm>
            <a:off x="9272476" y="5043398"/>
            <a:ext cx="289560" cy="184150"/>
          </a:xfrm>
          <a:custGeom>
            <a:avLst/>
            <a:gdLst/>
            <a:ahLst/>
            <a:cxnLst/>
            <a:rect l="l" t="t" r="r" b="b"/>
            <a:pathLst>
              <a:path w="289559" h="184150">
                <a:moveTo>
                  <a:pt x="234950" y="183781"/>
                </a:moveTo>
                <a:lnTo>
                  <a:pt x="289432" y="183781"/>
                </a:lnTo>
                <a:lnTo>
                  <a:pt x="289432" y="0"/>
                </a:lnTo>
                <a:lnTo>
                  <a:pt x="0" y="0"/>
                </a:lnTo>
                <a:lnTo>
                  <a:pt x="0" y="51600"/>
                </a:lnTo>
              </a:path>
            </a:pathLst>
          </a:custGeom>
          <a:ln w="1523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object 59"/>
          <p:cNvSpPr/>
          <p:nvPr/>
        </p:nvSpPr>
        <p:spPr>
          <a:xfrm>
            <a:off x="9297876" y="5331295"/>
            <a:ext cx="158115" cy="78105"/>
          </a:xfrm>
          <a:custGeom>
            <a:avLst/>
            <a:gdLst/>
            <a:ahLst/>
            <a:cxnLst/>
            <a:rect l="l" t="t" r="r" b="b"/>
            <a:pathLst>
              <a:path w="158115" h="78104">
                <a:moveTo>
                  <a:pt x="157860" y="77863"/>
                </a:moveTo>
                <a:lnTo>
                  <a:pt x="157860" y="26263"/>
                </a:lnTo>
                <a:lnTo>
                  <a:pt x="107060" y="26263"/>
                </a:lnTo>
                <a:lnTo>
                  <a:pt x="107060" y="0"/>
                </a:lnTo>
                <a:lnTo>
                  <a:pt x="54482" y="0"/>
                </a:lnTo>
                <a:lnTo>
                  <a:pt x="54482" y="26263"/>
                </a:lnTo>
                <a:lnTo>
                  <a:pt x="0" y="26263"/>
                </a:lnTo>
                <a:lnTo>
                  <a:pt x="0" y="77863"/>
                </a:lnTo>
                <a:lnTo>
                  <a:pt x="81660" y="77863"/>
                </a:lnTo>
                <a:lnTo>
                  <a:pt x="157860" y="77863"/>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object 60"/>
          <p:cNvSpPr/>
          <p:nvPr/>
        </p:nvSpPr>
        <p:spPr>
          <a:xfrm>
            <a:off x="9209865" y="5381993"/>
            <a:ext cx="88265" cy="0"/>
          </a:xfrm>
          <a:custGeom>
            <a:avLst/>
            <a:gdLst/>
            <a:ahLst/>
            <a:cxnLst/>
            <a:rect l="l" t="t" r="r" b="b"/>
            <a:pathLst>
              <a:path w="88265">
                <a:moveTo>
                  <a:pt x="88011" y="0"/>
                </a:moveTo>
                <a:lnTo>
                  <a:pt x="0"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object 61"/>
          <p:cNvSpPr/>
          <p:nvPr/>
        </p:nvSpPr>
        <p:spPr>
          <a:xfrm>
            <a:off x="9455738" y="5381993"/>
            <a:ext cx="88900" cy="0"/>
          </a:xfrm>
          <a:custGeom>
            <a:avLst/>
            <a:gdLst/>
            <a:ahLst/>
            <a:cxnLst/>
            <a:rect l="l" t="t" r="r" b="b"/>
            <a:pathLst>
              <a:path w="88900">
                <a:moveTo>
                  <a:pt x="0" y="0"/>
                </a:moveTo>
                <a:lnTo>
                  <a:pt x="88900"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object 62"/>
          <p:cNvSpPr/>
          <p:nvPr/>
        </p:nvSpPr>
        <p:spPr>
          <a:xfrm>
            <a:off x="9376871" y="5278793"/>
            <a:ext cx="0" cy="52705"/>
          </a:xfrm>
          <a:custGeom>
            <a:avLst/>
            <a:gdLst/>
            <a:ahLst/>
            <a:cxnLst/>
            <a:rect l="l" t="t" r="r" b="b"/>
            <a:pathLst>
              <a:path h="52704">
                <a:moveTo>
                  <a:pt x="0" y="52501"/>
                </a:moveTo>
                <a:lnTo>
                  <a:pt x="0" y="0"/>
                </a:lnTo>
              </a:path>
            </a:pathLst>
          </a:custGeom>
          <a:ln w="1524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75563" y="383794"/>
            <a:ext cx="10316845" cy="513715"/>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0066CC"/>
                </a:solidFill>
              </a:rPr>
              <a:t>Bridging Automation </a:t>
            </a:r>
            <a:r>
              <a:rPr sz="3200" dirty="0">
                <a:solidFill>
                  <a:srgbClr val="0066CC"/>
                </a:solidFill>
              </a:rPr>
              <a:t>Across API </a:t>
            </a:r>
            <a:r>
              <a:rPr sz="3200" spc="-5" dirty="0">
                <a:solidFill>
                  <a:srgbClr val="0066CC"/>
                </a:solidFill>
              </a:rPr>
              <a:t>and non-API based</a:t>
            </a:r>
            <a:r>
              <a:rPr sz="3200" spc="-550" dirty="0">
                <a:solidFill>
                  <a:srgbClr val="0066CC"/>
                </a:solidFill>
              </a:rPr>
              <a:t> </a:t>
            </a:r>
            <a:r>
              <a:rPr sz="3200" spc="-5" dirty="0">
                <a:solidFill>
                  <a:srgbClr val="0066CC"/>
                </a:solidFill>
              </a:rPr>
              <a:t>apps</a:t>
            </a:r>
            <a:endParaRPr sz="3200" dirty="0">
              <a:solidFill>
                <a:srgbClr val="0066CC"/>
              </a:solidFill>
            </a:endParaRPr>
          </a:p>
        </p:txBody>
      </p:sp>
      <p:sp>
        <p:nvSpPr>
          <p:cNvPr id="4" name="object 4"/>
          <p:cNvSpPr txBox="1"/>
          <p:nvPr/>
        </p:nvSpPr>
        <p:spPr>
          <a:xfrm>
            <a:off x="1261617" y="2126056"/>
            <a:ext cx="1635760" cy="3314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prstClr val="black"/>
                </a:solidFill>
                <a:effectLst/>
                <a:uLnTx/>
                <a:uFillTx/>
                <a:latin typeface="Segoe UI Semibold"/>
                <a:ea typeface="+mn-ea"/>
                <a:cs typeface="Segoe UI Semibold"/>
              </a:rPr>
              <a:t>Non-API</a:t>
            </a:r>
            <a:r>
              <a:rPr kumimoji="0" sz="2000" b="1" i="0" u="none" strike="noStrike" kern="1200" cap="none" spc="-60" normalizeH="0" baseline="0" noProof="0" dirty="0">
                <a:ln>
                  <a:noFill/>
                </a:ln>
                <a:solidFill>
                  <a:prstClr val="black"/>
                </a:solidFill>
                <a:effectLst/>
                <a:uLnTx/>
                <a:uFillTx/>
                <a:latin typeface="Segoe UI Semibold"/>
                <a:ea typeface="+mn-ea"/>
                <a:cs typeface="Segoe UI Semibold"/>
              </a:rPr>
              <a:t> </a:t>
            </a:r>
            <a:r>
              <a:rPr kumimoji="0" sz="2000" b="1" i="0" u="none" strike="noStrike" kern="1200" cap="none" spc="0" normalizeH="0" baseline="0" noProof="0" dirty="0">
                <a:ln>
                  <a:noFill/>
                </a:ln>
                <a:solidFill>
                  <a:prstClr val="black"/>
                </a:solidFill>
                <a:effectLst/>
                <a:uLnTx/>
                <a:uFillTx/>
                <a:latin typeface="Segoe UI Semibold"/>
                <a:ea typeface="+mn-ea"/>
                <a:cs typeface="Segoe UI Semibold"/>
              </a:rPr>
              <a:t>apps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5" name="object 5"/>
          <p:cNvSpPr/>
          <p:nvPr/>
        </p:nvSpPr>
        <p:spPr>
          <a:xfrm>
            <a:off x="893063" y="2836164"/>
            <a:ext cx="10399775" cy="236829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object 6"/>
          <p:cNvSpPr txBox="1"/>
          <p:nvPr/>
        </p:nvSpPr>
        <p:spPr>
          <a:xfrm>
            <a:off x="4694046" y="2105355"/>
            <a:ext cx="2817495" cy="574675"/>
          </a:xfrm>
          <a:prstGeom prst="rect">
            <a:avLst/>
          </a:prstGeom>
        </p:spPr>
        <p:txBody>
          <a:bodyPr vert="horz" wrap="square" lIns="0" tIns="12700" rIns="0" bIns="0" rtlCol="0">
            <a:spAutoFit/>
          </a:bodyPr>
          <a:lstStyle/>
          <a:p>
            <a:pPr marL="12065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20" normalizeH="0" baseline="0" noProof="0" dirty="0">
                <a:ln>
                  <a:noFill/>
                </a:ln>
                <a:solidFill>
                  <a:prstClr val="black"/>
                </a:solidFill>
                <a:effectLst/>
                <a:uLnTx/>
                <a:uFillTx/>
                <a:latin typeface="Segoe UI Semibold"/>
                <a:ea typeface="+mn-ea"/>
                <a:cs typeface="Segoe UI Semibold"/>
              </a:rPr>
              <a:t>Power </a:t>
            </a:r>
            <a:r>
              <a:rPr kumimoji="0" sz="1800" b="1" i="0" u="none" strike="noStrike" kern="1200" cap="none" spc="-10" normalizeH="0" baseline="0" noProof="0" dirty="0">
                <a:ln>
                  <a:noFill/>
                </a:ln>
                <a:solidFill>
                  <a:prstClr val="black"/>
                </a:solidFill>
                <a:effectLst/>
                <a:uLnTx/>
                <a:uFillTx/>
                <a:latin typeface="Segoe UI Semibold"/>
                <a:ea typeface="+mn-ea"/>
                <a:cs typeface="Segoe UI Semibold"/>
              </a:rPr>
              <a:t>Automate</a:t>
            </a:r>
            <a:r>
              <a:rPr kumimoji="0" sz="1800" b="1" i="0" u="none" strike="noStrike" kern="1200" cap="none" spc="20" normalizeH="0" baseline="0" noProof="0" dirty="0">
                <a:ln>
                  <a:noFill/>
                </a:ln>
                <a:solidFill>
                  <a:prstClr val="black"/>
                </a:solidFill>
                <a:effectLst/>
                <a:uLnTx/>
                <a:uFillTx/>
                <a:latin typeface="Segoe UI Semibold"/>
                <a:ea typeface="+mn-ea"/>
                <a:cs typeface="Segoe UI Semibold"/>
              </a:rPr>
              <a:t> </a:t>
            </a:r>
            <a:r>
              <a:rPr kumimoji="0" sz="1800" b="1" i="0" u="none" strike="noStrike" kern="1200" cap="none" spc="-10" normalizeH="0" baseline="0" noProof="0" dirty="0">
                <a:ln>
                  <a:noFill/>
                </a:ln>
                <a:solidFill>
                  <a:prstClr val="black"/>
                </a:solidFill>
                <a:effectLst/>
                <a:uLnTx/>
                <a:uFillTx/>
                <a:latin typeface="Segoe UI Semibold"/>
                <a:ea typeface="+mn-ea"/>
                <a:cs typeface="Segoe UI Semibold"/>
              </a:rPr>
              <a:t>bridges</a:t>
            </a:r>
            <a:endParaRPr kumimoji="0" sz="180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800" b="1" i="0" u="none" strike="noStrike" kern="1200" cap="none" spc="-5" normalizeH="0" baseline="0" noProof="0" dirty="0">
                <a:ln>
                  <a:noFill/>
                </a:ln>
                <a:solidFill>
                  <a:prstClr val="black"/>
                </a:solidFill>
                <a:effectLst/>
                <a:uLnTx/>
                <a:uFillTx/>
                <a:latin typeface="Segoe UI Semibold"/>
                <a:ea typeface="+mn-ea"/>
                <a:cs typeface="Segoe UI Semibold"/>
              </a:rPr>
              <a:t>automation across</a:t>
            </a:r>
            <a:r>
              <a:rPr kumimoji="0" sz="1800" b="1" i="0" u="none" strike="noStrike" kern="1200" cap="none" spc="-60" normalizeH="0" baseline="0" noProof="0" dirty="0">
                <a:ln>
                  <a:noFill/>
                </a:ln>
                <a:solidFill>
                  <a:prstClr val="black"/>
                </a:solidFill>
                <a:effectLst/>
                <a:uLnTx/>
                <a:uFillTx/>
                <a:latin typeface="Segoe UI Semibold"/>
                <a:ea typeface="+mn-ea"/>
                <a:cs typeface="Segoe UI Semibold"/>
              </a:rPr>
              <a:t> </a:t>
            </a:r>
            <a:r>
              <a:rPr kumimoji="0" sz="1800" b="1" i="0" u="none" strike="noStrike" kern="1200" cap="none" spc="-5" normalizeH="0" baseline="0" noProof="0" dirty="0">
                <a:ln>
                  <a:noFill/>
                </a:ln>
                <a:solidFill>
                  <a:prstClr val="black"/>
                </a:solidFill>
                <a:effectLst/>
                <a:uLnTx/>
                <a:uFillTx/>
                <a:latin typeface="Segoe UI Semibold"/>
                <a:ea typeface="+mn-ea"/>
                <a:cs typeface="Segoe UI Semibold"/>
              </a:rPr>
              <a:t>systems</a:t>
            </a:r>
            <a:endParaRPr kumimoji="0" sz="18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7" name="object 7"/>
          <p:cNvSpPr txBox="1"/>
          <p:nvPr/>
        </p:nvSpPr>
        <p:spPr>
          <a:xfrm>
            <a:off x="9013697" y="2126056"/>
            <a:ext cx="1943735" cy="3314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1" i="0" u="none" strike="noStrike" kern="1200" cap="none" spc="-5" normalizeH="0" baseline="0" noProof="0" dirty="0">
                <a:ln>
                  <a:noFill/>
                </a:ln>
                <a:solidFill>
                  <a:prstClr val="black"/>
                </a:solidFill>
                <a:effectLst/>
                <a:uLnTx/>
                <a:uFillTx/>
                <a:latin typeface="Segoe UI Semibold"/>
                <a:ea typeface="+mn-ea"/>
                <a:cs typeface="Segoe UI Semibold"/>
              </a:rPr>
              <a:t>Modern</a:t>
            </a:r>
            <a:r>
              <a:rPr kumimoji="0" sz="2000" b="1" i="0" u="none" strike="noStrike" kern="1200" cap="none" spc="-60" normalizeH="0" baseline="0" noProof="0" dirty="0">
                <a:ln>
                  <a:noFill/>
                </a:ln>
                <a:solidFill>
                  <a:prstClr val="black"/>
                </a:solidFill>
                <a:effectLst/>
                <a:uLnTx/>
                <a:uFillTx/>
                <a:latin typeface="Segoe UI Semibold"/>
                <a:ea typeface="+mn-ea"/>
                <a:cs typeface="Segoe UI Semibold"/>
              </a:rPr>
              <a:t> </a:t>
            </a:r>
            <a:r>
              <a:rPr kumimoji="0" sz="2000" b="1" i="0" u="none" strike="noStrike" kern="1200" cap="none" spc="-15" normalizeH="0" baseline="0" noProof="0" dirty="0">
                <a:ln>
                  <a:noFill/>
                </a:ln>
                <a:solidFill>
                  <a:prstClr val="black"/>
                </a:solidFill>
                <a:effectLst/>
                <a:uLnTx/>
                <a:uFillTx/>
                <a:latin typeface="Segoe UI Semibold"/>
                <a:ea typeface="+mn-ea"/>
                <a:cs typeface="Segoe UI Semibold"/>
              </a:rPr>
              <a:t>Systems</a:t>
            </a:r>
            <a:endParaRPr kumimoji="0" sz="2000" b="0" i="0" u="none" strike="noStrike" kern="1200" cap="none" spc="0" normalizeH="0" baseline="0" noProof="0">
              <a:ln>
                <a:noFill/>
              </a:ln>
              <a:solidFill>
                <a:prstClr val="black"/>
              </a:solidFill>
              <a:effectLst/>
              <a:uLnTx/>
              <a:uFillTx/>
              <a:latin typeface="Segoe UI Semibold"/>
              <a:ea typeface="+mn-ea"/>
              <a:cs typeface="Segoe UI Semibo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75563" y="383794"/>
            <a:ext cx="8422005" cy="819150"/>
          </a:xfrm>
          <a:prstGeom prst="rect">
            <a:avLst/>
          </a:prstGeom>
        </p:spPr>
        <p:txBody>
          <a:bodyPr vert="horz" wrap="square" lIns="0" tIns="13335" rIns="0" bIns="0" rtlCol="0">
            <a:spAutoFit/>
          </a:bodyPr>
          <a:lstStyle/>
          <a:p>
            <a:pPr marL="12700">
              <a:lnSpc>
                <a:spcPts val="3720"/>
              </a:lnSpc>
              <a:spcBef>
                <a:spcPts val="105"/>
              </a:spcBef>
            </a:pPr>
            <a:r>
              <a:rPr sz="3200" spc="-5" dirty="0">
                <a:solidFill>
                  <a:srgbClr val="0066CC"/>
                </a:solidFill>
              </a:rPr>
              <a:t>Introducing </a:t>
            </a:r>
            <a:r>
              <a:rPr sz="3200" spc="-80" dirty="0">
                <a:solidFill>
                  <a:srgbClr val="0066CC"/>
                </a:solidFill>
              </a:rPr>
              <a:t>RPA </a:t>
            </a:r>
            <a:r>
              <a:rPr sz="3200" dirty="0">
                <a:solidFill>
                  <a:srgbClr val="0066CC"/>
                </a:solidFill>
              </a:rPr>
              <a:t>with </a:t>
            </a:r>
            <a:r>
              <a:rPr sz="3200" spc="-5" dirty="0">
                <a:solidFill>
                  <a:srgbClr val="0066CC"/>
                </a:solidFill>
              </a:rPr>
              <a:t>Power</a:t>
            </a:r>
            <a:r>
              <a:rPr sz="3200" spc="-340" dirty="0">
                <a:solidFill>
                  <a:srgbClr val="0066CC"/>
                </a:solidFill>
              </a:rPr>
              <a:t> </a:t>
            </a:r>
            <a:r>
              <a:rPr sz="3200" spc="-5" dirty="0">
                <a:solidFill>
                  <a:srgbClr val="0066CC"/>
                </a:solidFill>
              </a:rPr>
              <a:t>Automate:</a:t>
            </a:r>
            <a:endParaRPr sz="3200" dirty="0">
              <a:solidFill>
                <a:srgbClr val="0066CC"/>
              </a:solidFill>
            </a:endParaRPr>
          </a:p>
          <a:p>
            <a:pPr marL="12700">
              <a:lnSpc>
                <a:spcPts val="2520"/>
              </a:lnSpc>
            </a:pPr>
            <a:r>
              <a:rPr sz="2200" spc="-5" dirty="0">
                <a:solidFill>
                  <a:srgbClr val="0066CC"/>
                </a:solidFill>
              </a:rPr>
              <a:t>Automate Apps with Robotic Process Automation </a:t>
            </a:r>
            <a:r>
              <a:rPr sz="2200" spc="-40" dirty="0">
                <a:solidFill>
                  <a:srgbClr val="0066CC"/>
                </a:solidFill>
              </a:rPr>
              <a:t>(RPA)</a:t>
            </a:r>
            <a:r>
              <a:rPr sz="2200" spc="-65" dirty="0">
                <a:solidFill>
                  <a:srgbClr val="0066CC"/>
                </a:solidFill>
              </a:rPr>
              <a:t> </a:t>
            </a:r>
            <a:r>
              <a:rPr sz="2200" spc="-5" dirty="0">
                <a:solidFill>
                  <a:srgbClr val="0066CC"/>
                </a:solidFill>
              </a:rPr>
              <a:t>Capabilities</a:t>
            </a:r>
            <a:endParaRPr sz="2200" dirty="0">
              <a:solidFill>
                <a:srgbClr val="0066CC"/>
              </a:solidFill>
            </a:endParaRPr>
          </a:p>
        </p:txBody>
      </p:sp>
      <p:sp>
        <p:nvSpPr>
          <p:cNvPr id="4" name="object 4"/>
          <p:cNvSpPr/>
          <p:nvPr/>
        </p:nvSpPr>
        <p:spPr>
          <a:xfrm>
            <a:off x="1269491" y="2188464"/>
            <a:ext cx="1287780" cy="1286510"/>
          </a:xfrm>
          <a:custGeom>
            <a:avLst/>
            <a:gdLst/>
            <a:ahLst/>
            <a:cxnLst/>
            <a:rect l="l" t="t" r="r" b="b"/>
            <a:pathLst>
              <a:path w="1287780" h="1286510">
                <a:moveTo>
                  <a:pt x="643890" y="0"/>
                </a:moveTo>
                <a:lnTo>
                  <a:pt x="595837" y="1763"/>
                </a:lnTo>
                <a:lnTo>
                  <a:pt x="548743" y="6972"/>
                </a:lnTo>
                <a:lnTo>
                  <a:pt x="502732" y="15501"/>
                </a:lnTo>
                <a:lnTo>
                  <a:pt x="457929" y="27227"/>
                </a:lnTo>
                <a:lnTo>
                  <a:pt x="414459" y="42024"/>
                </a:lnTo>
                <a:lnTo>
                  <a:pt x="372446" y="59769"/>
                </a:lnTo>
                <a:lnTo>
                  <a:pt x="332015" y="80337"/>
                </a:lnTo>
                <a:lnTo>
                  <a:pt x="293289" y="103604"/>
                </a:lnTo>
                <a:lnTo>
                  <a:pt x="256394" y="129446"/>
                </a:lnTo>
                <a:lnTo>
                  <a:pt x="221455" y="157738"/>
                </a:lnTo>
                <a:lnTo>
                  <a:pt x="188594" y="188356"/>
                </a:lnTo>
                <a:lnTo>
                  <a:pt x="157938" y="221176"/>
                </a:lnTo>
                <a:lnTo>
                  <a:pt x="129611" y="256074"/>
                </a:lnTo>
                <a:lnTo>
                  <a:pt x="103737" y="292925"/>
                </a:lnTo>
                <a:lnTo>
                  <a:pt x="80440" y="331604"/>
                </a:lnTo>
                <a:lnTo>
                  <a:pt x="59846" y="371988"/>
                </a:lnTo>
                <a:lnTo>
                  <a:pt x="42078" y="413953"/>
                </a:lnTo>
                <a:lnTo>
                  <a:pt x="27262" y="457373"/>
                </a:lnTo>
                <a:lnTo>
                  <a:pt x="15521" y="502125"/>
                </a:lnTo>
                <a:lnTo>
                  <a:pt x="6981" y="548084"/>
                </a:lnTo>
                <a:lnTo>
                  <a:pt x="1766" y="595126"/>
                </a:lnTo>
                <a:lnTo>
                  <a:pt x="0" y="643127"/>
                </a:lnTo>
                <a:lnTo>
                  <a:pt x="1766" y="691129"/>
                </a:lnTo>
                <a:lnTo>
                  <a:pt x="6981" y="738171"/>
                </a:lnTo>
                <a:lnTo>
                  <a:pt x="15521" y="784130"/>
                </a:lnTo>
                <a:lnTo>
                  <a:pt x="27262" y="828882"/>
                </a:lnTo>
                <a:lnTo>
                  <a:pt x="42078" y="872302"/>
                </a:lnTo>
                <a:lnTo>
                  <a:pt x="59846" y="914267"/>
                </a:lnTo>
                <a:lnTo>
                  <a:pt x="80440" y="954651"/>
                </a:lnTo>
                <a:lnTo>
                  <a:pt x="103737" y="993330"/>
                </a:lnTo>
                <a:lnTo>
                  <a:pt x="129611" y="1030181"/>
                </a:lnTo>
                <a:lnTo>
                  <a:pt x="157938" y="1065079"/>
                </a:lnTo>
                <a:lnTo>
                  <a:pt x="188595" y="1097899"/>
                </a:lnTo>
                <a:lnTo>
                  <a:pt x="221455" y="1128517"/>
                </a:lnTo>
                <a:lnTo>
                  <a:pt x="256394" y="1156809"/>
                </a:lnTo>
                <a:lnTo>
                  <a:pt x="293289" y="1182651"/>
                </a:lnTo>
                <a:lnTo>
                  <a:pt x="332015" y="1205918"/>
                </a:lnTo>
                <a:lnTo>
                  <a:pt x="372446" y="1226486"/>
                </a:lnTo>
                <a:lnTo>
                  <a:pt x="414459" y="1244231"/>
                </a:lnTo>
                <a:lnTo>
                  <a:pt x="457929" y="1259028"/>
                </a:lnTo>
                <a:lnTo>
                  <a:pt x="502732" y="1270754"/>
                </a:lnTo>
                <a:lnTo>
                  <a:pt x="548743" y="1279283"/>
                </a:lnTo>
                <a:lnTo>
                  <a:pt x="595837" y="1284492"/>
                </a:lnTo>
                <a:lnTo>
                  <a:pt x="643890" y="1286256"/>
                </a:lnTo>
                <a:lnTo>
                  <a:pt x="691942" y="1284492"/>
                </a:lnTo>
                <a:lnTo>
                  <a:pt x="739036" y="1279283"/>
                </a:lnTo>
                <a:lnTo>
                  <a:pt x="785047" y="1270754"/>
                </a:lnTo>
                <a:lnTo>
                  <a:pt x="829850" y="1259028"/>
                </a:lnTo>
                <a:lnTo>
                  <a:pt x="873320" y="1244231"/>
                </a:lnTo>
                <a:lnTo>
                  <a:pt x="915333" y="1226486"/>
                </a:lnTo>
                <a:lnTo>
                  <a:pt x="955764" y="1205918"/>
                </a:lnTo>
                <a:lnTo>
                  <a:pt x="994490" y="1182651"/>
                </a:lnTo>
                <a:lnTo>
                  <a:pt x="1031385" y="1156809"/>
                </a:lnTo>
                <a:lnTo>
                  <a:pt x="1066324" y="1128517"/>
                </a:lnTo>
                <a:lnTo>
                  <a:pt x="1099185" y="1097899"/>
                </a:lnTo>
                <a:lnTo>
                  <a:pt x="1129841" y="1065079"/>
                </a:lnTo>
                <a:lnTo>
                  <a:pt x="1158168" y="1030181"/>
                </a:lnTo>
                <a:lnTo>
                  <a:pt x="1184042" y="993330"/>
                </a:lnTo>
                <a:lnTo>
                  <a:pt x="1205422" y="957834"/>
                </a:lnTo>
                <a:lnTo>
                  <a:pt x="643890" y="957834"/>
                </a:lnTo>
                <a:lnTo>
                  <a:pt x="597268" y="954423"/>
                </a:lnTo>
                <a:lnTo>
                  <a:pt x="552772" y="944514"/>
                </a:lnTo>
                <a:lnTo>
                  <a:pt x="510889" y="928593"/>
                </a:lnTo>
                <a:lnTo>
                  <a:pt x="472107" y="907146"/>
                </a:lnTo>
                <a:lnTo>
                  <a:pt x="436913" y="880660"/>
                </a:lnTo>
                <a:lnTo>
                  <a:pt x="405795" y="849620"/>
                </a:lnTo>
                <a:lnTo>
                  <a:pt x="379241" y="814513"/>
                </a:lnTo>
                <a:lnTo>
                  <a:pt x="357739" y="775824"/>
                </a:lnTo>
                <a:lnTo>
                  <a:pt x="341777" y="734039"/>
                </a:lnTo>
                <a:lnTo>
                  <a:pt x="331842" y="689645"/>
                </a:lnTo>
                <a:lnTo>
                  <a:pt x="328422" y="643127"/>
                </a:lnTo>
                <a:lnTo>
                  <a:pt x="331842" y="596610"/>
                </a:lnTo>
                <a:lnTo>
                  <a:pt x="341777" y="552216"/>
                </a:lnTo>
                <a:lnTo>
                  <a:pt x="357739" y="510431"/>
                </a:lnTo>
                <a:lnTo>
                  <a:pt x="379241" y="471742"/>
                </a:lnTo>
                <a:lnTo>
                  <a:pt x="405795" y="436635"/>
                </a:lnTo>
                <a:lnTo>
                  <a:pt x="436913" y="405595"/>
                </a:lnTo>
                <a:lnTo>
                  <a:pt x="472107" y="379109"/>
                </a:lnTo>
                <a:lnTo>
                  <a:pt x="510889" y="357662"/>
                </a:lnTo>
                <a:lnTo>
                  <a:pt x="552772" y="341741"/>
                </a:lnTo>
                <a:lnTo>
                  <a:pt x="597268" y="331832"/>
                </a:lnTo>
                <a:lnTo>
                  <a:pt x="643890" y="328422"/>
                </a:lnTo>
                <a:lnTo>
                  <a:pt x="1205422" y="328422"/>
                </a:lnTo>
                <a:lnTo>
                  <a:pt x="1184042" y="292925"/>
                </a:lnTo>
                <a:lnTo>
                  <a:pt x="1158168" y="256074"/>
                </a:lnTo>
                <a:lnTo>
                  <a:pt x="1129841" y="221176"/>
                </a:lnTo>
                <a:lnTo>
                  <a:pt x="1099185" y="188356"/>
                </a:lnTo>
                <a:lnTo>
                  <a:pt x="1066324" y="157738"/>
                </a:lnTo>
                <a:lnTo>
                  <a:pt x="1031385" y="129446"/>
                </a:lnTo>
                <a:lnTo>
                  <a:pt x="994490" y="103604"/>
                </a:lnTo>
                <a:lnTo>
                  <a:pt x="955764" y="80337"/>
                </a:lnTo>
                <a:lnTo>
                  <a:pt x="915333" y="59769"/>
                </a:lnTo>
                <a:lnTo>
                  <a:pt x="873320" y="42024"/>
                </a:lnTo>
                <a:lnTo>
                  <a:pt x="829850" y="27227"/>
                </a:lnTo>
                <a:lnTo>
                  <a:pt x="785047" y="15501"/>
                </a:lnTo>
                <a:lnTo>
                  <a:pt x="739036" y="6972"/>
                </a:lnTo>
                <a:lnTo>
                  <a:pt x="691942" y="1763"/>
                </a:lnTo>
                <a:lnTo>
                  <a:pt x="643890" y="0"/>
                </a:lnTo>
                <a:close/>
              </a:path>
              <a:path w="1287780" h="1286510">
                <a:moveTo>
                  <a:pt x="1205422" y="328422"/>
                </a:moveTo>
                <a:lnTo>
                  <a:pt x="643890" y="328422"/>
                </a:lnTo>
                <a:lnTo>
                  <a:pt x="690511" y="331832"/>
                </a:lnTo>
                <a:lnTo>
                  <a:pt x="735007" y="341741"/>
                </a:lnTo>
                <a:lnTo>
                  <a:pt x="776890" y="357662"/>
                </a:lnTo>
                <a:lnTo>
                  <a:pt x="815672" y="379109"/>
                </a:lnTo>
                <a:lnTo>
                  <a:pt x="850866" y="405595"/>
                </a:lnTo>
                <a:lnTo>
                  <a:pt x="881984" y="436635"/>
                </a:lnTo>
                <a:lnTo>
                  <a:pt x="908538" y="471742"/>
                </a:lnTo>
                <a:lnTo>
                  <a:pt x="930040" y="510431"/>
                </a:lnTo>
                <a:lnTo>
                  <a:pt x="946002" y="552216"/>
                </a:lnTo>
                <a:lnTo>
                  <a:pt x="955937" y="596610"/>
                </a:lnTo>
                <a:lnTo>
                  <a:pt x="959358" y="643127"/>
                </a:lnTo>
                <a:lnTo>
                  <a:pt x="955937" y="689645"/>
                </a:lnTo>
                <a:lnTo>
                  <a:pt x="946002" y="734039"/>
                </a:lnTo>
                <a:lnTo>
                  <a:pt x="930040" y="775824"/>
                </a:lnTo>
                <a:lnTo>
                  <a:pt x="908538" y="814513"/>
                </a:lnTo>
                <a:lnTo>
                  <a:pt x="881984" y="849620"/>
                </a:lnTo>
                <a:lnTo>
                  <a:pt x="850866" y="880660"/>
                </a:lnTo>
                <a:lnTo>
                  <a:pt x="815672" y="907146"/>
                </a:lnTo>
                <a:lnTo>
                  <a:pt x="776890" y="928593"/>
                </a:lnTo>
                <a:lnTo>
                  <a:pt x="735007" y="944514"/>
                </a:lnTo>
                <a:lnTo>
                  <a:pt x="690511" y="954423"/>
                </a:lnTo>
                <a:lnTo>
                  <a:pt x="643890" y="957834"/>
                </a:lnTo>
                <a:lnTo>
                  <a:pt x="1205422" y="957834"/>
                </a:lnTo>
                <a:lnTo>
                  <a:pt x="1227933" y="914267"/>
                </a:lnTo>
                <a:lnTo>
                  <a:pt x="1245701" y="872302"/>
                </a:lnTo>
                <a:lnTo>
                  <a:pt x="1260517" y="828882"/>
                </a:lnTo>
                <a:lnTo>
                  <a:pt x="1272258" y="784130"/>
                </a:lnTo>
                <a:lnTo>
                  <a:pt x="1280798" y="738171"/>
                </a:lnTo>
                <a:lnTo>
                  <a:pt x="1286013" y="691129"/>
                </a:lnTo>
                <a:lnTo>
                  <a:pt x="1287780" y="643127"/>
                </a:lnTo>
                <a:lnTo>
                  <a:pt x="1286013" y="595126"/>
                </a:lnTo>
                <a:lnTo>
                  <a:pt x="1280798" y="548084"/>
                </a:lnTo>
                <a:lnTo>
                  <a:pt x="1272258" y="502125"/>
                </a:lnTo>
                <a:lnTo>
                  <a:pt x="1260517" y="457373"/>
                </a:lnTo>
                <a:lnTo>
                  <a:pt x="1245701" y="413953"/>
                </a:lnTo>
                <a:lnTo>
                  <a:pt x="1227933" y="371988"/>
                </a:lnTo>
                <a:lnTo>
                  <a:pt x="1207339" y="331604"/>
                </a:lnTo>
                <a:lnTo>
                  <a:pt x="1205422" y="328422"/>
                </a:lnTo>
                <a:close/>
              </a:path>
            </a:pathLst>
          </a:custGeom>
          <a:solidFill>
            <a:srgbClr val="9DA4A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5317235" y="2250948"/>
            <a:ext cx="1522475" cy="125882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5477509" y="2277110"/>
            <a:ext cx="1282700" cy="680085"/>
          </a:xfrm>
          <a:custGeom>
            <a:avLst/>
            <a:gdLst/>
            <a:ahLst/>
            <a:cxnLst/>
            <a:rect l="l" t="t" r="r" b="b"/>
            <a:pathLst>
              <a:path w="1282700" h="680085">
                <a:moveTo>
                  <a:pt x="898525" y="0"/>
                </a:moveTo>
                <a:lnTo>
                  <a:pt x="253745" y="0"/>
                </a:lnTo>
                <a:lnTo>
                  <a:pt x="208183" y="4089"/>
                </a:lnTo>
                <a:lnTo>
                  <a:pt x="165280" y="15879"/>
                </a:lnTo>
                <a:lnTo>
                  <a:pt x="125758" y="34647"/>
                </a:lnTo>
                <a:lnTo>
                  <a:pt x="90337" y="59675"/>
                </a:lnTo>
                <a:lnTo>
                  <a:pt x="59739" y="90241"/>
                </a:lnTo>
                <a:lnTo>
                  <a:pt x="34685" y="125626"/>
                </a:lnTo>
                <a:lnTo>
                  <a:pt x="15896" y="165110"/>
                </a:lnTo>
                <a:lnTo>
                  <a:pt x="4094" y="207971"/>
                </a:lnTo>
                <a:lnTo>
                  <a:pt x="0" y="253491"/>
                </a:lnTo>
                <a:lnTo>
                  <a:pt x="0" y="679830"/>
                </a:lnTo>
                <a:lnTo>
                  <a:pt x="109219" y="679830"/>
                </a:lnTo>
                <a:lnTo>
                  <a:pt x="109219" y="253491"/>
                </a:lnTo>
                <a:lnTo>
                  <a:pt x="116594" y="207896"/>
                </a:lnTo>
                <a:lnTo>
                  <a:pt x="137123" y="168263"/>
                </a:lnTo>
                <a:lnTo>
                  <a:pt x="168418" y="136988"/>
                </a:lnTo>
                <a:lnTo>
                  <a:pt x="208088" y="116466"/>
                </a:lnTo>
                <a:lnTo>
                  <a:pt x="253745" y="109092"/>
                </a:lnTo>
                <a:lnTo>
                  <a:pt x="898525" y="109092"/>
                </a:lnTo>
                <a:lnTo>
                  <a:pt x="948334" y="117943"/>
                </a:lnTo>
                <a:lnTo>
                  <a:pt x="990679" y="142366"/>
                </a:lnTo>
                <a:lnTo>
                  <a:pt x="1022379" y="179173"/>
                </a:lnTo>
                <a:lnTo>
                  <a:pt x="1040257" y="225170"/>
                </a:lnTo>
                <a:lnTo>
                  <a:pt x="906906" y="225170"/>
                </a:lnTo>
                <a:lnTo>
                  <a:pt x="1094486" y="412750"/>
                </a:lnTo>
                <a:lnTo>
                  <a:pt x="1282191" y="225170"/>
                </a:lnTo>
                <a:lnTo>
                  <a:pt x="1150492" y="225170"/>
                </a:lnTo>
                <a:lnTo>
                  <a:pt x="1140963" y="179178"/>
                </a:lnTo>
                <a:lnTo>
                  <a:pt x="1123499" y="136624"/>
                </a:lnTo>
                <a:lnTo>
                  <a:pt x="1098930" y="98338"/>
                </a:lnTo>
                <a:lnTo>
                  <a:pt x="1068085" y="65150"/>
                </a:lnTo>
                <a:lnTo>
                  <a:pt x="1031793" y="37893"/>
                </a:lnTo>
                <a:lnTo>
                  <a:pt x="990883" y="17395"/>
                </a:lnTo>
                <a:lnTo>
                  <a:pt x="946184" y="4487"/>
                </a:lnTo>
                <a:lnTo>
                  <a:pt x="898525" y="0"/>
                </a:lnTo>
                <a:close/>
              </a:path>
            </a:pathLst>
          </a:custGeom>
          <a:solidFill>
            <a:srgbClr val="9DA4A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5343397" y="2748026"/>
            <a:ext cx="1286510" cy="681355"/>
          </a:xfrm>
          <a:custGeom>
            <a:avLst/>
            <a:gdLst/>
            <a:ahLst/>
            <a:cxnLst/>
            <a:rect l="l" t="t" r="r" b="b"/>
            <a:pathLst>
              <a:path w="1286509" h="681354">
                <a:moveTo>
                  <a:pt x="1286002" y="0"/>
                </a:moveTo>
                <a:lnTo>
                  <a:pt x="1176781" y="0"/>
                </a:lnTo>
                <a:lnTo>
                  <a:pt x="1176781" y="427227"/>
                </a:lnTo>
                <a:lnTo>
                  <a:pt x="1169394" y="472911"/>
                </a:lnTo>
                <a:lnTo>
                  <a:pt x="1148833" y="512645"/>
                </a:lnTo>
                <a:lnTo>
                  <a:pt x="1117501" y="544015"/>
                </a:lnTo>
                <a:lnTo>
                  <a:pt x="1077799" y="564607"/>
                </a:lnTo>
                <a:lnTo>
                  <a:pt x="1032128" y="572008"/>
                </a:lnTo>
                <a:lnTo>
                  <a:pt x="386968" y="572008"/>
                </a:lnTo>
                <a:lnTo>
                  <a:pt x="336762" y="563002"/>
                </a:lnTo>
                <a:lnTo>
                  <a:pt x="294211" y="538162"/>
                </a:lnTo>
                <a:lnTo>
                  <a:pt x="262542" y="500749"/>
                </a:lnTo>
                <a:lnTo>
                  <a:pt x="244982" y="454025"/>
                </a:lnTo>
                <a:lnTo>
                  <a:pt x="375412" y="454025"/>
                </a:lnTo>
                <a:lnTo>
                  <a:pt x="187705" y="266064"/>
                </a:lnTo>
                <a:lnTo>
                  <a:pt x="0" y="454025"/>
                </a:lnTo>
                <a:lnTo>
                  <a:pt x="134619" y="454025"/>
                </a:lnTo>
                <a:lnTo>
                  <a:pt x="143921" y="500401"/>
                </a:lnTo>
                <a:lnTo>
                  <a:pt x="161262" y="543337"/>
                </a:lnTo>
                <a:lnTo>
                  <a:pt x="185800" y="581987"/>
                </a:lnTo>
                <a:lnTo>
                  <a:pt x="216693" y="615505"/>
                </a:lnTo>
                <a:lnTo>
                  <a:pt x="253099" y="643046"/>
                </a:lnTo>
                <a:lnTo>
                  <a:pt x="294175" y="663765"/>
                </a:lnTo>
                <a:lnTo>
                  <a:pt x="339079" y="676816"/>
                </a:lnTo>
                <a:lnTo>
                  <a:pt x="386968" y="681354"/>
                </a:lnTo>
                <a:lnTo>
                  <a:pt x="1032128" y="681354"/>
                </a:lnTo>
                <a:lnTo>
                  <a:pt x="1077695" y="677251"/>
                </a:lnTo>
                <a:lnTo>
                  <a:pt x="1120610" y="665425"/>
                </a:lnTo>
                <a:lnTo>
                  <a:pt x="1160149" y="646599"/>
                </a:lnTo>
                <a:lnTo>
                  <a:pt x="1195590" y="621498"/>
                </a:lnTo>
                <a:lnTo>
                  <a:pt x="1226209" y="590847"/>
                </a:lnTo>
                <a:lnTo>
                  <a:pt x="1251283" y="555370"/>
                </a:lnTo>
                <a:lnTo>
                  <a:pt x="1270089" y="515792"/>
                </a:lnTo>
                <a:lnTo>
                  <a:pt x="1281903" y="472836"/>
                </a:lnTo>
                <a:lnTo>
                  <a:pt x="1286002" y="427227"/>
                </a:lnTo>
                <a:lnTo>
                  <a:pt x="1286002" y="0"/>
                </a:lnTo>
                <a:close/>
              </a:path>
            </a:pathLst>
          </a:custGeom>
          <a:solidFill>
            <a:srgbClr val="9DA4A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5704459" y="2513202"/>
            <a:ext cx="704215" cy="699770"/>
          </a:xfrm>
          <a:custGeom>
            <a:avLst/>
            <a:gdLst/>
            <a:ahLst/>
            <a:cxnLst/>
            <a:rect l="l" t="t" r="r" b="b"/>
            <a:pathLst>
              <a:path w="704214" h="699769">
                <a:moveTo>
                  <a:pt x="483854" y="619760"/>
                </a:moveTo>
                <a:lnTo>
                  <a:pt x="219455" y="619760"/>
                </a:lnTo>
                <a:lnTo>
                  <a:pt x="241272" y="629332"/>
                </a:lnTo>
                <a:lnTo>
                  <a:pt x="263588" y="637095"/>
                </a:lnTo>
                <a:lnTo>
                  <a:pt x="286285" y="643048"/>
                </a:lnTo>
                <a:lnTo>
                  <a:pt x="309244" y="647192"/>
                </a:lnTo>
                <a:lnTo>
                  <a:pt x="325374" y="698500"/>
                </a:lnTo>
                <a:lnTo>
                  <a:pt x="350379" y="699504"/>
                </a:lnTo>
                <a:lnTo>
                  <a:pt x="375396" y="698722"/>
                </a:lnTo>
                <a:lnTo>
                  <a:pt x="400294" y="696178"/>
                </a:lnTo>
                <a:lnTo>
                  <a:pt x="424941" y="691896"/>
                </a:lnTo>
                <a:lnTo>
                  <a:pt x="437768" y="637794"/>
                </a:lnTo>
                <a:lnTo>
                  <a:pt x="457739" y="631104"/>
                </a:lnTo>
                <a:lnTo>
                  <a:pt x="477234" y="623046"/>
                </a:lnTo>
                <a:lnTo>
                  <a:pt x="483854" y="619760"/>
                </a:lnTo>
                <a:close/>
              </a:path>
              <a:path w="704214" h="699769">
                <a:moveTo>
                  <a:pt x="79628" y="124079"/>
                </a:moveTo>
                <a:lnTo>
                  <a:pt x="46735" y="171513"/>
                </a:lnTo>
                <a:lnTo>
                  <a:pt x="25653" y="214630"/>
                </a:lnTo>
                <a:lnTo>
                  <a:pt x="64642" y="251587"/>
                </a:lnTo>
                <a:lnTo>
                  <a:pt x="58618" y="272028"/>
                </a:lnTo>
                <a:lnTo>
                  <a:pt x="54070" y="292719"/>
                </a:lnTo>
                <a:lnTo>
                  <a:pt x="50998" y="313576"/>
                </a:lnTo>
                <a:lnTo>
                  <a:pt x="49402" y="334518"/>
                </a:lnTo>
                <a:lnTo>
                  <a:pt x="0" y="360172"/>
                </a:lnTo>
                <a:lnTo>
                  <a:pt x="5349" y="409829"/>
                </a:lnTo>
                <a:lnTo>
                  <a:pt x="17652" y="458343"/>
                </a:lnTo>
                <a:lnTo>
                  <a:pt x="71374" y="461518"/>
                </a:lnTo>
                <a:lnTo>
                  <a:pt x="80988" y="482740"/>
                </a:lnTo>
                <a:lnTo>
                  <a:pt x="92281" y="503285"/>
                </a:lnTo>
                <a:lnTo>
                  <a:pt x="105217" y="523043"/>
                </a:lnTo>
                <a:lnTo>
                  <a:pt x="119761" y="541909"/>
                </a:lnTo>
                <a:lnTo>
                  <a:pt x="98805" y="592327"/>
                </a:lnTo>
                <a:lnTo>
                  <a:pt x="135127" y="624967"/>
                </a:lnTo>
                <a:lnTo>
                  <a:pt x="175640" y="652272"/>
                </a:lnTo>
                <a:lnTo>
                  <a:pt x="219455" y="619760"/>
                </a:lnTo>
                <a:lnTo>
                  <a:pt x="483854" y="619760"/>
                </a:lnTo>
                <a:lnTo>
                  <a:pt x="496204" y="613630"/>
                </a:lnTo>
                <a:lnTo>
                  <a:pt x="514603" y="602869"/>
                </a:lnTo>
                <a:lnTo>
                  <a:pt x="594206" y="602869"/>
                </a:lnTo>
                <a:lnTo>
                  <a:pt x="596582" y="600725"/>
                </a:lnTo>
                <a:lnTo>
                  <a:pt x="613572" y="583138"/>
                </a:lnTo>
                <a:lnTo>
                  <a:pt x="629538" y="564134"/>
                </a:lnTo>
                <a:lnTo>
                  <a:pt x="631189" y="561848"/>
                </a:lnTo>
                <a:lnTo>
                  <a:pt x="632967" y="559562"/>
                </a:lnTo>
                <a:lnTo>
                  <a:pt x="633849" y="558341"/>
                </a:lnTo>
                <a:lnTo>
                  <a:pt x="354634" y="558341"/>
                </a:lnTo>
                <a:lnTo>
                  <a:pt x="308437" y="553872"/>
                </a:lnTo>
                <a:lnTo>
                  <a:pt x="263674" y="539067"/>
                </a:lnTo>
                <a:lnTo>
                  <a:pt x="222123" y="513714"/>
                </a:lnTo>
                <a:lnTo>
                  <a:pt x="187386" y="479534"/>
                </a:lnTo>
                <a:lnTo>
                  <a:pt x="162131" y="439682"/>
                </a:lnTo>
                <a:lnTo>
                  <a:pt x="146571" y="395936"/>
                </a:lnTo>
                <a:lnTo>
                  <a:pt x="140920" y="350072"/>
                </a:lnTo>
                <a:lnTo>
                  <a:pt x="145389" y="303868"/>
                </a:lnTo>
                <a:lnTo>
                  <a:pt x="160194" y="259102"/>
                </a:lnTo>
                <a:lnTo>
                  <a:pt x="185546" y="217550"/>
                </a:lnTo>
                <a:lnTo>
                  <a:pt x="219727" y="182854"/>
                </a:lnTo>
                <a:lnTo>
                  <a:pt x="259579" y="157618"/>
                </a:lnTo>
                <a:lnTo>
                  <a:pt x="303325" y="142063"/>
                </a:lnTo>
                <a:lnTo>
                  <a:pt x="349189" y="136411"/>
                </a:lnTo>
                <a:lnTo>
                  <a:pt x="633746" y="136411"/>
                </a:lnTo>
                <a:lnTo>
                  <a:pt x="633646" y="136271"/>
                </a:lnTo>
                <a:lnTo>
                  <a:pt x="134746" y="136271"/>
                </a:lnTo>
                <a:lnTo>
                  <a:pt x="79628" y="124079"/>
                </a:lnTo>
                <a:close/>
              </a:path>
              <a:path w="704214" h="699769">
                <a:moveTo>
                  <a:pt x="594206" y="602869"/>
                </a:moveTo>
                <a:lnTo>
                  <a:pt x="514603" y="602869"/>
                </a:lnTo>
                <a:lnTo>
                  <a:pt x="559815" y="631698"/>
                </a:lnTo>
                <a:lnTo>
                  <a:pt x="578639" y="616908"/>
                </a:lnTo>
                <a:lnTo>
                  <a:pt x="594206" y="602869"/>
                </a:lnTo>
                <a:close/>
              </a:path>
              <a:path w="704214" h="699769">
                <a:moveTo>
                  <a:pt x="633746" y="136411"/>
                </a:moveTo>
                <a:lnTo>
                  <a:pt x="349189" y="136411"/>
                </a:lnTo>
                <a:lnTo>
                  <a:pt x="395393" y="140886"/>
                </a:lnTo>
                <a:lnTo>
                  <a:pt x="440159" y="155709"/>
                </a:lnTo>
                <a:lnTo>
                  <a:pt x="481711" y="181101"/>
                </a:lnTo>
                <a:lnTo>
                  <a:pt x="516407" y="215235"/>
                </a:lnTo>
                <a:lnTo>
                  <a:pt x="541643" y="255053"/>
                </a:lnTo>
                <a:lnTo>
                  <a:pt x="557198" y="298777"/>
                </a:lnTo>
                <a:lnTo>
                  <a:pt x="562850" y="344627"/>
                </a:lnTo>
                <a:lnTo>
                  <a:pt x="558375" y="390824"/>
                </a:lnTo>
                <a:lnTo>
                  <a:pt x="543552" y="435587"/>
                </a:lnTo>
                <a:lnTo>
                  <a:pt x="518160" y="477138"/>
                </a:lnTo>
                <a:lnTo>
                  <a:pt x="484026" y="511875"/>
                </a:lnTo>
                <a:lnTo>
                  <a:pt x="444208" y="537130"/>
                </a:lnTo>
                <a:lnTo>
                  <a:pt x="400484" y="552690"/>
                </a:lnTo>
                <a:lnTo>
                  <a:pt x="354634" y="558341"/>
                </a:lnTo>
                <a:lnTo>
                  <a:pt x="633849" y="558341"/>
                </a:lnTo>
                <a:lnTo>
                  <a:pt x="634618" y="557276"/>
                </a:lnTo>
                <a:lnTo>
                  <a:pt x="609345" y="506730"/>
                </a:lnTo>
                <a:lnTo>
                  <a:pt x="618275" y="491400"/>
                </a:lnTo>
                <a:lnTo>
                  <a:pt x="626205" y="475726"/>
                </a:lnTo>
                <a:lnTo>
                  <a:pt x="633134" y="459741"/>
                </a:lnTo>
                <a:lnTo>
                  <a:pt x="639063" y="443484"/>
                </a:lnTo>
                <a:lnTo>
                  <a:pt x="692657" y="436499"/>
                </a:lnTo>
                <a:lnTo>
                  <a:pt x="698682" y="408971"/>
                </a:lnTo>
                <a:lnTo>
                  <a:pt x="702468" y="381158"/>
                </a:lnTo>
                <a:lnTo>
                  <a:pt x="704016" y="353202"/>
                </a:lnTo>
                <a:lnTo>
                  <a:pt x="703326" y="325247"/>
                </a:lnTo>
                <a:lnTo>
                  <a:pt x="651382" y="302768"/>
                </a:lnTo>
                <a:lnTo>
                  <a:pt x="648954" y="288700"/>
                </a:lnTo>
                <a:lnTo>
                  <a:pt x="645858" y="274716"/>
                </a:lnTo>
                <a:lnTo>
                  <a:pt x="642096" y="260852"/>
                </a:lnTo>
                <a:lnTo>
                  <a:pt x="637666" y="247142"/>
                </a:lnTo>
                <a:lnTo>
                  <a:pt x="674751" y="206756"/>
                </a:lnTo>
                <a:lnTo>
                  <a:pt x="662301" y="180897"/>
                </a:lnTo>
                <a:lnTo>
                  <a:pt x="647636" y="156003"/>
                </a:lnTo>
                <a:lnTo>
                  <a:pt x="633746" y="136411"/>
                </a:lnTo>
                <a:close/>
              </a:path>
              <a:path w="704214" h="699769">
                <a:moveTo>
                  <a:pt x="288036" y="1016"/>
                </a:moveTo>
                <a:lnTo>
                  <a:pt x="260796" y="7209"/>
                </a:lnTo>
                <a:lnTo>
                  <a:pt x="234045" y="15509"/>
                </a:lnTo>
                <a:lnTo>
                  <a:pt x="207936" y="25929"/>
                </a:lnTo>
                <a:lnTo>
                  <a:pt x="182625" y="38481"/>
                </a:lnTo>
                <a:lnTo>
                  <a:pt x="188975" y="92075"/>
                </a:lnTo>
                <a:lnTo>
                  <a:pt x="174626" y="101838"/>
                </a:lnTo>
                <a:lnTo>
                  <a:pt x="160766" y="112458"/>
                </a:lnTo>
                <a:lnTo>
                  <a:pt x="147452" y="123936"/>
                </a:lnTo>
                <a:lnTo>
                  <a:pt x="134746" y="136271"/>
                </a:lnTo>
                <a:lnTo>
                  <a:pt x="633646" y="136271"/>
                </a:lnTo>
                <a:lnTo>
                  <a:pt x="630781" y="132228"/>
                </a:lnTo>
                <a:lnTo>
                  <a:pt x="625287" y="125730"/>
                </a:lnTo>
                <a:lnTo>
                  <a:pt x="558164" y="125730"/>
                </a:lnTo>
                <a:lnTo>
                  <a:pt x="516889" y="93472"/>
                </a:lnTo>
                <a:lnTo>
                  <a:pt x="519049" y="45974"/>
                </a:lnTo>
                <a:lnTo>
                  <a:pt x="322452" y="45974"/>
                </a:lnTo>
                <a:lnTo>
                  <a:pt x="288036" y="1016"/>
                </a:lnTo>
                <a:close/>
              </a:path>
              <a:path w="704214" h="699769">
                <a:moveTo>
                  <a:pt x="611758" y="109727"/>
                </a:moveTo>
                <a:lnTo>
                  <a:pt x="558164" y="125730"/>
                </a:lnTo>
                <a:lnTo>
                  <a:pt x="625287" y="125730"/>
                </a:lnTo>
                <a:lnTo>
                  <a:pt x="611758" y="109727"/>
                </a:lnTo>
                <a:close/>
              </a:path>
              <a:path w="704214" h="699769">
                <a:moveTo>
                  <a:pt x="351091" y="44577"/>
                </a:moveTo>
                <a:lnTo>
                  <a:pt x="336760" y="44954"/>
                </a:lnTo>
                <a:lnTo>
                  <a:pt x="322452" y="45974"/>
                </a:lnTo>
                <a:lnTo>
                  <a:pt x="519049" y="45974"/>
                </a:lnTo>
                <a:lnTo>
                  <a:pt x="379729" y="45847"/>
                </a:lnTo>
                <a:lnTo>
                  <a:pt x="365422" y="44866"/>
                </a:lnTo>
                <a:lnTo>
                  <a:pt x="351091" y="44577"/>
                </a:lnTo>
                <a:close/>
              </a:path>
              <a:path w="704214" h="699769">
                <a:moveTo>
                  <a:pt x="409955" y="0"/>
                </a:moveTo>
                <a:lnTo>
                  <a:pt x="379729" y="45847"/>
                </a:lnTo>
                <a:lnTo>
                  <a:pt x="519054" y="45847"/>
                </a:lnTo>
                <a:lnTo>
                  <a:pt x="519429" y="37592"/>
                </a:lnTo>
                <a:lnTo>
                  <a:pt x="492948" y="24610"/>
                </a:lnTo>
                <a:lnTo>
                  <a:pt x="465788" y="14033"/>
                </a:lnTo>
                <a:lnTo>
                  <a:pt x="438080" y="5838"/>
                </a:lnTo>
                <a:lnTo>
                  <a:pt x="409955" y="0"/>
                </a:lnTo>
                <a:close/>
              </a:path>
            </a:pathLst>
          </a:custGeom>
          <a:solidFill>
            <a:srgbClr val="9DA4A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9733788" y="2307335"/>
            <a:ext cx="1050036" cy="120243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9759695" y="2333244"/>
            <a:ext cx="814069" cy="1096010"/>
          </a:xfrm>
          <a:custGeom>
            <a:avLst/>
            <a:gdLst/>
            <a:ahLst/>
            <a:cxnLst/>
            <a:rect l="l" t="t" r="r" b="b"/>
            <a:pathLst>
              <a:path w="814070" h="1096010">
                <a:moveTo>
                  <a:pt x="0" y="0"/>
                </a:moveTo>
                <a:lnTo>
                  <a:pt x="0" y="1095755"/>
                </a:lnTo>
                <a:lnTo>
                  <a:pt x="813815" y="547877"/>
                </a:lnTo>
                <a:lnTo>
                  <a:pt x="0" y="0"/>
                </a:lnTo>
                <a:close/>
              </a:path>
            </a:pathLst>
          </a:custGeom>
          <a:solidFill>
            <a:srgbClr val="9DA4A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10643616" y="2333244"/>
            <a:ext cx="59690" cy="1096010"/>
          </a:xfrm>
          <a:custGeom>
            <a:avLst/>
            <a:gdLst/>
            <a:ahLst/>
            <a:cxnLst/>
            <a:rect l="l" t="t" r="r" b="b"/>
            <a:pathLst>
              <a:path w="59690" h="1096010">
                <a:moveTo>
                  <a:pt x="59435" y="0"/>
                </a:moveTo>
                <a:lnTo>
                  <a:pt x="0" y="0"/>
                </a:lnTo>
                <a:lnTo>
                  <a:pt x="0" y="1095755"/>
                </a:lnTo>
                <a:lnTo>
                  <a:pt x="59435" y="1095755"/>
                </a:lnTo>
                <a:lnTo>
                  <a:pt x="59435" y="0"/>
                </a:lnTo>
                <a:close/>
              </a:path>
            </a:pathLst>
          </a:custGeom>
          <a:solidFill>
            <a:srgbClr val="9DA4A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0" y="3806952"/>
            <a:ext cx="12192000" cy="14356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0" y="3832859"/>
            <a:ext cx="12192000" cy="1329055"/>
          </a:xfrm>
          <a:custGeom>
            <a:avLst/>
            <a:gdLst/>
            <a:ahLst/>
            <a:cxnLst/>
            <a:rect l="l" t="t" r="r" b="b"/>
            <a:pathLst>
              <a:path w="12192000" h="1329054">
                <a:moveTo>
                  <a:pt x="12192000" y="0"/>
                </a:moveTo>
                <a:lnTo>
                  <a:pt x="0" y="0"/>
                </a:lnTo>
                <a:lnTo>
                  <a:pt x="0" y="1328927"/>
                </a:lnTo>
                <a:lnTo>
                  <a:pt x="12192000" y="1328927"/>
                </a:lnTo>
                <a:lnTo>
                  <a:pt x="12192000" y="0"/>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txBox="1"/>
          <p:nvPr/>
        </p:nvSpPr>
        <p:spPr>
          <a:xfrm>
            <a:off x="796848" y="4274896"/>
            <a:ext cx="2235835" cy="3917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3B3B41"/>
                </a:solidFill>
                <a:effectLst/>
                <a:uLnTx/>
                <a:uFillTx/>
                <a:latin typeface="Segoe UI Semibold"/>
                <a:ea typeface="+mn-ea"/>
                <a:cs typeface="Segoe UI Semibold"/>
              </a:rPr>
              <a:t>Record </a:t>
            </a:r>
            <a:r>
              <a:rPr kumimoji="0" sz="2400" b="1" i="0" u="none" strike="noStrike" kern="1200" cap="none" spc="-10" normalizeH="0" baseline="0" noProof="0" dirty="0">
                <a:ln>
                  <a:noFill/>
                </a:ln>
                <a:solidFill>
                  <a:srgbClr val="3B3B41"/>
                </a:solidFill>
                <a:effectLst/>
                <a:uLnTx/>
                <a:uFillTx/>
                <a:latin typeface="Segoe UI Semibold"/>
                <a:ea typeface="+mn-ea"/>
                <a:cs typeface="Segoe UI Semibold"/>
              </a:rPr>
              <a:t>the</a:t>
            </a:r>
            <a:r>
              <a:rPr kumimoji="0" sz="2400" b="1" i="0" u="none" strike="noStrike" kern="1200" cap="none" spc="-45" normalizeH="0" baseline="0" noProof="0" dirty="0">
                <a:ln>
                  <a:noFill/>
                </a:ln>
                <a:solidFill>
                  <a:srgbClr val="3B3B41"/>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3B3B41"/>
                </a:solidFill>
                <a:effectLst/>
                <a:uLnTx/>
                <a:uFillTx/>
                <a:latin typeface="Segoe UI Semibold"/>
                <a:ea typeface="+mn-ea"/>
                <a:cs typeface="Segoe UI Semibold"/>
              </a:rPr>
              <a:t>Task</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5" name="object 15"/>
          <p:cNvSpPr/>
          <p:nvPr/>
        </p:nvSpPr>
        <p:spPr>
          <a:xfrm>
            <a:off x="1620774" y="3833621"/>
            <a:ext cx="588010" cy="0"/>
          </a:xfrm>
          <a:custGeom>
            <a:avLst/>
            <a:gdLst/>
            <a:ahLst/>
            <a:cxnLst/>
            <a:rect l="l" t="t" r="r" b="b"/>
            <a:pathLst>
              <a:path w="588010">
                <a:moveTo>
                  <a:pt x="0" y="0"/>
                </a:moveTo>
                <a:lnTo>
                  <a:pt x="587628" y="0"/>
                </a:lnTo>
              </a:path>
            </a:pathLst>
          </a:custGeom>
          <a:ln w="28956">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6"/>
          <p:cNvSpPr txBox="1"/>
          <p:nvPr/>
        </p:nvSpPr>
        <p:spPr>
          <a:xfrm>
            <a:off x="4731511" y="4274896"/>
            <a:ext cx="2635250" cy="3917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srgbClr val="3B3B41"/>
                </a:solidFill>
                <a:effectLst/>
                <a:uLnTx/>
                <a:uFillTx/>
                <a:latin typeface="Segoe UI Semibold"/>
                <a:ea typeface="+mn-ea"/>
                <a:cs typeface="Segoe UI Semibold"/>
              </a:rPr>
              <a:t>Automate the</a:t>
            </a:r>
            <a:r>
              <a:rPr kumimoji="0" sz="2400" b="1" i="0" u="none" strike="noStrike" kern="1200" cap="none" spc="-80" normalizeH="0" baseline="0" noProof="0" dirty="0">
                <a:ln>
                  <a:noFill/>
                </a:ln>
                <a:solidFill>
                  <a:srgbClr val="3B3B41"/>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3B3B41"/>
                </a:solidFill>
                <a:effectLst/>
                <a:uLnTx/>
                <a:uFillTx/>
                <a:latin typeface="Segoe UI Semibold"/>
                <a:ea typeface="+mn-ea"/>
                <a:cs typeface="Segoe UI Semibold"/>
              </a:rPr>
              <a:t>Task</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7" name="object 17"/>
          <p:cNvSpPr/>
          <p:nvPr/>
        </p:nvSpPr>
        <p:spPr>
          <a:xfrm>
            <a:off x="5755385" y="3833621"/>
            <a:ext cx="588010" cy="0"/>
          </a:xfrm>
          <a:custGeom>
            <a:avLst/>
            <a:gdLst/>
            <a:ahLst/>
            <a:cxnLst/>
            <a:rect l="l" t="t" r="r" b="b"/>
            <a:pathLst>
              <a:path w="588010">
                <a:moveTo>
                  <a:pt x="0" y="0"/>
                </a:moveTo>
                <a:lnTo>
                  <a:pt x="587628" y="0"/>
                </a:lnTo>
              </a:path>
            </a:pathLst>
          </a:custGeom>
          <a:ln w="28956">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txBox="1"/>
          <p:nvPr/>
        </p:nvSpPr>
        <p:spPr>
          <a:xfrm>
            <a:off x="9070593" y="4274896"/>
            <a:ext cx="2325370" cy="3917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0" normalizeH="0" baseline="0" noProof="0" dirty="0">
                <a:ln>
                  <a:noFill/>
                </a:ln>
                <a:solidFill>
                  <a:srgbClr val="3B3B41"/>
                </a:solidFill>
                <a:effectLst/>
                <a:uLnTx/>
                <a:uFillTx/>
                <a:latin typeface="Segoe UI Semibold"/>
                <a:ea typeface="+mn-ea"/>
                <a:cs typeface="Segoe UI Semibold"/>
              </a:rPr>
              <a:t>Execute </a:t>
            </a:r>
            <a:r>
              <a:rPr kumimoji="0" sz="2400" b="1" i="0" u="none" strike="noStrike" kern="1200" cap="none" spc="-10" normalizeH="0" baseline="0" noProof="0" dirty="0">
                <a:ln>
                  <a:noFill/>
                </a:ln>
                <a:solidFill>
                  <a:srgbClr val="3B3B41"/>
                </a:solidFill>
                <a:effectLst/>
                <a:uLnTx/>
                <a:uFillTx/>
                <a:latin typeface="Segoe UI Semibold"/>
                <a:ea typeface="+mn-ea"/>
                <a:cs typeface="Segoe UI Semibold"/>
              </a:rPr>
              <a:t>the</a:t>
            </a:r>
            <a:r>
              <a:rPr kumimoji="0" sz="2400" b="1" i="0" u="none" strike="noStrike" kern="1200" cap="none" spc="-95" normalizeH="0" baseline="0" noProof="0" dirty="0">
                <a:ln>
                  <a:noFill/>
                </a:ln>
                <a:solidFill>
                  <a:srgbClr val="3B3B41"/>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3B3B41"/>
                </a:solidFill>
                <a:effectLst/>
                <a:uLnTx/>
                <a:uFillTx/>
                <a:latin typeface="Segoe UI Semibold"/>
                <a:ea typeface="+mn-ea"/>
                <a:cs typeface="Segoe UI Semibold"/>
              </a:rPr>
              <a:t>Task</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p:txBody>
      </p:sp>
      <p:sp>
        <p:nvSpPr>
          <p:cNvPr id="19" name="object 19"/>
          <p:cNvSpPr/>
          <p:nvPr/>
        </p:nvSpPr>
        <p:spPr>
          <a:xfrm>
            <a:off x="9938766" y="3833621"/>
            <a:ext cx="588010" cy="0"/>
          </a:xfrm>
          <a:custGeom>
            <a:avLst/>
            <a:gdLst/>
            <a:ahLst/>
            <a:cxnLst/>
            <a:rect l="l" t="t" r="r" b="b"/>
            <a:pathLst>
              <a:path w="588009">
                <a:moveTo>
                  <a:pt x="0" y="0"/>
                </a:moveTo>
                <a:lnTo>
                  <a:pt x="587628" y="0"/>
                </a:lnTo>
              </a:path>
            </a:pathLst>
          </a:custGeom>
          <a:ln w="28956">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Know your environments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11085242" cy="67191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Environments are containers that administrators can use to manage apps, flows, connectors and other assets, along with permission to allow organization users to use the resources.</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sp>
        <p:nvSpPr>
          <p:cNvPr id="5" name="object 6">
            <a:extLst>
              <a:ext uri="{FF2B5EF4-FFF2-40B4-BE49-F238E27FC236}">
                <a16:creationId xmlns:a16="http://schemas.microsoft.com/office/drawing/2014/main" id="{672C4FA6-EAEE-4A42-A981-96AC73331923}"/>
              </a:ext>
            </a:extLst>
          </p:cNvPr>
          <p:cNvSpPr/>
          <p:nvPr/>
        </p:nvSpPr>
        <p:spPr>
          <a:xfrm>
            <a:off x="682487" y="3065145"/>
            <a:ext cx="10784616" cy="340026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53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6091555" cy="6858000"/>
          </a:xfrm>
          <a:custGeom>
            <a:avLst/>
            <a:gdLst/>
            <a:ahLst/>
            <a:cxnLst/>
            <a:rect l="l" t="t" r="r" b="b"/>
            <a:pathLst>
              <a:path w="6091555" h="6858000">
                <a:moveTo>
                  <a:pt x="5875274" y="0"/>
                </a:moveTo>
                <a:lnTo>
                  <a:pt x="0" y="0"/>
                </a:lnTo>
                <a:lnTo>
                  <a:pt x="0" y="6857998"/>
                </a:lnTo>
                <a:lnTo>
                  <a:pt x="5875274" y="6857998"/>
                </a:lnTo>
                <a:lnTo>
                  <a:pt x="5875274" y="1031366"/>
                </a:lnTo>
                <a:lnTo>
                  <a:pt x="6091428" y="859027"/>
                </a:lnTo>
                <a:lnTo>
                  <a:pt x="5875274" y="686815"/>
                </a:lnTo>
                <a:lnTo>
                  <a:pt x="5875274" y="0"/>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txBox="1">
            <a:spLocks noGrp="1"/>
          </p:cNvSpPr>
          <p:nvPr>
            <p:ph type="title"/>
          </p:nvPr>
        </p:nvSpPr>
        <p:spPr>
          <a:xfrm>
            <a:off x="6224778" y="560305"/>
            <a:ext cx="5967222" cy="423834"/>
          </a:xfrm>
          <a:prstGeom prst="rect">
            <a:avLst/>
          </a:prstGeom>
        </p:spPr>
        <p:txBody>
          <a:bodyPr vert="horz" wrap="square" lIns="0" tIns="53975" rIns="0" bIns="0" rtlCol="0">
            <a:spAutoFit/>
          </a:bodyPr>
          <a:lstStyle/>
          <a:p>
            <a:pPr marL="12700" marR="5080">
              <a:lnSpc>
                <a:spcPct val="100000"/>
              </a:lnSpc>
              <a:spcBef>
                <a:spcPts val="425"/>
              </a:spcBef>
            </a:pPr>
            <a:r>
              <a:rPr sz="2400" spc="-5" dirty="0">
                <a:solidFill>
                  <a:srgbClr val="0F3C8B"/>
                </a:solidFill>
                <a:latin typeface="Arial"/>
                <a:ea typeface="+mn-ea"/>
                <a:cs typeface="Arial"/>
              </a:rPr>
              <a:t>When and why should you use UI  Flows?</a:t>
            </a:r>
          </a:p>
        </p:txBody>
      </p:sp>
      <p:sp>
        <p:nvSpPr>
          <p:cNvPr id="6" name="object 6"/>
          <p:cNvSpPr/>
          <p:nvPr/>
        </p:nvSpPr>
        <p:spPr>
          <a:xfrm>
            <a:off x="6311590" y="1354200"/>
            <a:ext cx="114300" cy="12801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6305624" y="1810579"/>
            <a:ext cx="114300" cy="12801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txBox="1"/>
          <p:nvPr/>
        </p:nvSpPr>
        <p:spPr>
          <a:xfrm>
            <a:off x="6477961" y="1277874"/>
            <a:ext cx="4139565" cy="696986"/>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Segoe UI"/>
                <a:ea typeface="+mn-ea"/>
                <a:cs typeface="Segoe UI"/>
              </a:rPr>
              <a:t>The </a:t>
            </a:r>
            <a:r>
              <a:rPr kumimoji="0" sz="1600" b="0" i="0" u="none" strike="noStrike" kern="1200" cap="none" spc="-10" normalizeH="0" baseline="0" noProof="0" dirty="0">
                <a:ln>
                  <a:noFill/>
                </a:ln>
                <a:solidFill>
                  <a:prstClr val="black"/>
                </a:solidFill>
                <a:effectLst/>
                <a:uLnTx/>
                <a:uFillTx/>
                <a:latin typeface="Segoe UI"/>
                <a:ea typeface="+mn-ea"/>
                <a:cs typeface="Segoe UI"/>
              </a:rPr>
              <a:t>target </a:t>
            </a:r>
            <a:r>
              <a:rPr kumimoji="0" sz="1600" b="0" i="0" u="none" strike="noStrike" kern="1200" cap="none" spc="-5" normalizeH="0" baseline="0" noProof="0" dirty="0">
                <a:ln>
                  <a:noFill/>
                </a:ln>
                <a:solidFill>
                  <a:prstClr val="black"/>
                </a:solidFill>
                <a:effectLst/>
                <a:uLnTx/>
                <a:uFillTx/>
                <a:latin typeface="Segoe UI"/>
                <a:ea typeface="+mn-ea"/>
                <a:cs typeface="Segoe UI"/>
              </a:rPr>
              <a:t>app has no</a:t>
            </a:r>
            <a:r>
              <a:rPr kumimoji="0" sz="1600" b="0" i="0" u="none" strike="noStrike" kern="1200" cap="none" spc="-15" normalizeH="0" baseline="0" noProof="0" dirty="0">
                <a:ln>
                  <a:noFill/>
                </a:ln>
                <a:solidFill>
                  <a:prstClr val="black"/>
                </a:solidFill>
                <a:effectLst/>
                <a:uLnTx/>
                <a:uFillTx/>
                <a:latin typeface="Segoe UI"/>
                <a:ea typeface="+mn-ea"/>
                <a:cs typeface="Segoe UI"/>
              </a:rPr>
              <a:t> </a:t>
            </a:r>
            <a:r>
              <a:rPr kumimoji="0" sz="1600" b="0" i="0" u="none" strike="noStrike" kern="1200" cap="none" spc="-5" normalizeH="0" baseline="0" noProof="0" dirty="0">
                <a:ln>
                  <a:noFill/>
                </a:ln>
                <a:solidFill>
                  <a:prstClr val="black"/>
                </a:solidFill>
                <a:effectLst/>
                <a:uLnTx/>
                <a:uFillTx/>
                <a:latin typeface="Segoe UI"/>
                <a:ea typeface="+mn-ea"/>
                <a:cs typeface="Segoe UI"/>
              </a:rPr>
              <a:t>API</a:t>
            </a:r>
            <a:endParaRPr kumimoji="0" sz="1600" b="0" i="0" u="none" strike="noStrike" kern="1200" cap="none" spc="0" normalizeH="0" baseline="0" noProof="0" dirty="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52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Segoe UI"/>
                <a:ea typeface="+mn-ea"/>
                <a:cs typeface="Segoe UI"/>
              </a:rPr>
              <a:t>The scenario </a:t>
            </a:r>
            <a:r>
              <a:rPr kumimoji="0" sz="1600" b="0" i="0" u="none" strike="noStrike" kern="1200" cap="none" spc="-15" normalizeH="0" baseline="0" noProof="0" dirty="0">
                <a:ln>
                  <a:noFill/>
                </a:ln>
                <a:solidFill>
                  <a:prstClr val="black"/>
                </a:solidFill>
                <a:effectLst/>
                <a:uLnTx/>
                <a:uFillTx/>
                <a:latin typeface="Segoe UI"/>
                <a:ea typeface="+mn-ea"/>
                <a:cs typeface="Segoe UI"/>
              </a:rPr>
              <a:t>requires </a:t>
            </a:r>
            <a:r>
              <a:rPr kumimoji="0" sz="1600" b="0" i="0" u="none" strike="noStrike" kern="1200" cap="none" spc="-10" normalizeH="0" baseline="0" noProof="0" dirty="0">
                <a:ln>
                  <a:noFill/>
                </a:ln>
                <a:solidFill>
                  <a:prstClr val="black"/>
                </a:solidFill>
                <a:effectLst/>
                <a:uLnTx/>
                <a:uFillTx/>
                <a:latin typeface="Segoe UI"/>
                <a:ea typeface="+mn-ea"/>
                <a:cs typeface="Segoe UI"/>
              </a:rPr>
              <a:t>to use </a:t>
            </a:r>
            <a:r>
              <a:rPr kumimoji="0" sz="1600" b="0" i="0" u="none" strike="noStrike" kern="1200" cap="none" spc="-5" normalizeH="0" baseline="0" noProof="0" dirty="0">
                <a:ln>
                  <a:noFill/>
                </a:ln>
                <a:solidFill>
                  <a:prstClr val="black"/>
                </a:solidFill>
                <a:effectLst/>
                <a:uLnTx/>
                <a:uFillTx/>
                <a:latin typeface="Segoe UI"/>
                <a:ea typeface="+mn-ea"/>
                <a:cs typeface="Segoe UI"/>
              </a:rPr>
              <a:t>the user</a:t>
            </a:r>
            <a:r>
              <a:rPr kumimoji="0" sz="1600" b="0" i="0" u="none" strike="noStrike" kern="1200" cap="none" spc="80" normalizeH="0" baseline="0" noProof="0" dirty="0">
                <a:ln>
                  <a:noFill/>
                </a:ln>
                <a:solidFill>
                  <a:prstClr val="black"/>
                </a:solidFill>
                <a:effectLst/>
                <a:uLnTx/>
                <a:uFillTx/>
                <a:latin typeface="Segoe UI"/>
                <a:ea typeface="+mn-ea"/>
                <a:cs typeface="Segoe UI"/>
              </a:rPr>
              <a:t> </a:t>
            </a:r>
            <a:r>
              <a:rPr kumimoji="0" sz="1600" b="0" i="0" u="none" strike="noStrike" kern="1200" cap="none" spc="-5" normalizeH="0" baseline="0" noProof="0" dirty="0">
                <a:ln>
                  <a:noFill/>
                </a:ln>
                <a:solidFill>
                  <a:prstClr val="black"/>
                </a:solidFill>
                <a:effectLst/>
                <a:uLnTx/>
                <a:uFillTx/>
                <a:latin typeface="Segoe UI"/>
                <a:ea typeface="+mn-ea"/>
                <a:cs typeface="Segoe UI"/>
              </a:rPr>
              <a:t>interface</a:t>
            </a:r>
            <a:endParaRPr kumimoji="0" sz="16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9" name="object 9"/>
          <p:cNvSpPr txBox="1"/>
          <p:nvPr/>
        </p:nvSpPr>
        <p:spPr>
          <a:xfrm>
            <a:off x="6224778" y="2939056"/>
            <a:ext cx="4796790" cy="720725"/>
          </a:xfrm>
          <a:prstGeom prst="rect">
            <a:avLst/>
          </a:prstGeom>
        </p:spPr>
        <p:txBody>
          <a:bodyPr vert="horz" wrap="square" lIns="0" tIns="53975" rIns="0" bIns="0" rtlCol="0">
            <a:spAutoFit/>
          </a:bodyPr>
          <a:lstStyle/>
          <a:p>
            <a:pPr marL="12700" marR="5080" lvl="0" indent="0" algn="l" defTabSz="914400" rtl="0" eaLnBrk="1" fontAlgn="auto" latinLnBrk="0" hangingPunct="1">
              <a:lnSpc>
                <a:spcPts val="2590"/>
              </a:lnSpc>
              <a:spcBef>
                <a:spcPts val="425"/>
              </a:spcBef>
              <a:spcAft>
                <a:spcPts val="0"/>
              </a:spcAft>
              <a:buClrTx/>
              <a:buSzTx/>
              <a:buFontTx/>
              <a:buNone/>
              <a:tabLst/>
              <a:defRPr/>
            </a:pPr>
            <a:r>
              <a:rPr kumimoji="0" sz="2400" b="0" i="0" u="none" strike="noStrike" kern="1200" cap="none" spc="0" normalizeH="0" baseline="0" noProof="0" dirty="0">
                <a:ln>
                  <a:noFill/>
                </a:ln>
                <a:solidFill>
                  <a:srgbClr val="0F3C8B"/>
                </a:solidFill>
                <a:effectLst/>
                <a:uLnTx/>
                <a:uFillTx/>
                <a:latin typeface="Arial"/>
                <a:ea typeface="+mn-ea"/>
                <a:cs typeface="Arial"/>
              </a:rPr>
              <a:t>UI </a:t>
            </a:r>
            <a:r>
              <a:rPr kumimoji="0" sz="2400" b="0" i="0" u="none" strike="noStrike" kern="1200" cap="none" spc="-5" normalizeH="0" baseline="0" noProof="0" dirty="0">
                <a:ln>
                  <a:noFill/>
                </a:ln>
                <a:solidFill>
                  <a:srgbClr val="0F3C8B"/>
                </a:solidFill>
                <a:effectLst/>
                <a:uLnTx/>
                <a:uFillTx/>
                <a:latin typeface="Arial"/>
                <a:ea typeface="+mn-ea"/>
                <a:cs typeface="Arial"/>
              </a:rPr>
              <a:t>Flows (or </a:t>
            </a:r>
            <a:r>
              <a:rPr kumimoji="0" sz="2400" b="0" i="0" u="none" strike="noStrike" kern="1200" cap="none" spc="-55" normalizeH="0" baseline="0" noProof="0" dirty="0">
                <a:ln>
                  <a:noFill/>
                </a:ln>
                <a:solidFill>
                  <a:srgbClr val="0F3C8B"/>
                </a:solidFill>
                <a:effectLst/>
                <a:uLnTx/>
                <a:uFillTx/>
                <a:latin typeface="Arial"/>
                <a:ea typeface="+mn-ea"/>
                <a:cs typeface="Arial"/>
              </a:rPr>
              <a:t>RPA) </a:t>
            </a:r>
            <a:r>
              <a:rPr kumimoji="0" sz="2400" b="0" i="0" u="none" strike="noStrike" kern="1200" cap="none" spc="0" normalizeH="0" baseline="0" noProof="0" dirty="0">
                <a:ln>
                  <a:noFill/>
                </a:ln>
                <a:solidFill>
                  <a:srgbClr val="0F3C8B"/>
                </a:solidFill>
                <a:effectLst/>
                <a:uLnTx/>
                <a:uFillTx/>
                <a:latin typeface="Arial"/>
                <a:ea typeface="+mn-ea"/>
                <a:cs typeface="Arial"/>
              </a:rPr>
              <a:t>for </a:t>
            </a:r>
            <a:r>
              <a:rPr kumimoji="0" sz="2400" b="0" i="0" u="none" strike="noStrike" kern="1200" cap="none" spc="-5" normalizeH="0" baseline="0" noProof="0" dirty="0">
                <a:ln>
                  <a:noFill/>
                </a:ln>
                <a:solidFill>
                  <a:srgbClr val="0F3C8B"/>
                </a:solidFill>
                <a:effectLst/>
                <a:uLnTx/>
                <a:uFillTx/>
                <a:latin typeface="Arial"/>
                <a:ea typeface="+mn-ea"/>
                <a:cs typeface="Arial"/>
              </a:rPr>
              <a:t>automation is  fragile</a:t>
            </a:r>
            <a:endParaRPr kumimoji="0" sz="2400" b="0" i="0" u="none" strike="noStrike" kern="1200" cap="none" spc="0" normalizeH="0" baseline="0" noProof="0" dirty="0">
              <a:ln>
                <a:noFill/>
              </a:ln>
              <a:solidFill>
                <a:prstClr val="black"/>
              </a:solidFill>
              <a:effectLst/>
              <a:uLnTx/>
              <a:uFillTx/>
              <a:latin typeface="Arial"/>
              <a:ea typeface="+mn-ea"/>
              <a:cs typeface="Arial"/>
            </a:endParaRPr>
          </a:p>
        </p:txBody>
      </p:sp>
      <p:sp>
        <p:nvSpPr>
          <p:cNvPr id="10" name="object 10"/>
          <p:cNvSpPr/>
          <p:nvPr/>
        </p:nvSpPr>
        <p:spPr>
          <a:xfrm>
            <a:off x="6224778" y="3947648"/>
            <a:ext cx="114300" cy="12801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6234535" y="4425162"/>
            <a:ext cx="114300" cy="12801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txBox="1"/>
          <p:nvPr/>
        </p:nvSpPr>
        <p:spPr>
          <a:xfrm>
            <a:off x="6391149" y="3871829"/>
            <a:ext cx="4026535" cy="696986"/>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Segoe UI"/>
                <a:ea typeface="+mn-ea"/>
                <a:cs typeface="Segoe UI"/>
              </a:rPr>
              <a:t>Changes </a:t>
            </a:r>
            <a:r>
              <a:rPr kumimoji="0" sz="1600" b="0" i="0" u="none" strike="noStrike" kern="1200" cap="none" spc="-10" normalizeH="0" baseline="0" noProof="0" dirty="0">
                <a:ln>
                  <a:noFill/>
                </a:ln>
                <a:solidFill>
                  <a:prstClr val="black"/>
                </a:solidFill>
                <a:effectLst/>
                <a:uLnTx/>
                <a:uFillTx/>
                <a:latin typeface="Segoe UI"/>
                <a:ea typeface="+mn-ea"/>
                <a:cs typeface="Segoe UI"/>
              </a:rPr>
              <a:t>to </a:t>
            </a:r>
            <a:r>
              <a:rPr kumimoji="0" sz="1600" b="0" i="0" u="none" strike="noStrike" kern="1200" cap="none" spc="-5" normalizeH="0" baseline="0" noProof="0" dirty="0">
                <a:ln>
                  <a:noFill/>
                </a:ln>
                <a:solidFill>
                  <a:prstClr val="black"/>
                </a:solidFill>
                <a:effectLst/>
                <a:uLnTx/>
                <a:uFillTx/>
                <a:latin typeface="Segoe UI"/>
                <a:ea typeface="+mn-ea"/>
                <a:cs typeface="Segoe UI"/>
              </a:rPr>
              <a:t>the interface can </a:t>
            </a:r>
            <a:r>
              <a:rPr kumimoji="0" sz="1600" b="0" i="0" u="none" strike="noStrike" kern="1200" cap="none" spc="-10" normalizeH="0" baseline="0" noProof="0" dirty="0">
                <a:ln>
                  <a:noFill/>
                </a:ln>
                <a:solidFill>
                  <a:prstClr val="black"/>
                </a:solidFill>
                <a:effectLst/>
                <a:uLnTx/>
                <a:uFillTx/>
                <a:latin typeface="Segoe UI"/>
                <a:ea typeface="+mn-ea"/>
                <a:cs typeface="Segoe UI"/>
              </a:rPr>
              <a:t>break your</a:t>
            </a:r>
            <a:r>
              <a:rPr kumimoji="0" sz="1600" b="0" i="0" u="none" strike="noStrike" kern="1200" cap="none" spc="30" normalizeH="0" baseline="0" noProof="0" dirty="0">
                <a:ln>
                  <a:noFill/>
                </a:ln>
                <a:solidFill>
                  <a:prstClr val="black"/>
                </a:solidFill>
                <a:effectLst/>
                <a:uLnTx/>
                <a:uFillTx/>
                <a:latin typeface="Segoe UI"/>
                <a:ea typeface="+mn-ea"/>
                <a:cs typeface="Segoe UI"/>
              </a:rPr>
              <a:t> </a:t>
            </a:r>
            <a:r>
              <a:rPr kumimoji="0" sz="1600" b="0" i="0" u="none" strike="noStrike" kern="1200" cap="none" spc="-5" normalizeH="0" baseline="0" noProof="0" dirty="0">
                <a:ln>
                  <a:noFill/>
                </a:ln>
                <a:solidFill>
                  <a:prstClr val="black"/>
                </a:solidFill>
                <a:effectLst/>
                <a:uLnTx/>
                <a:uFillTx/>
                <a:latin typeface="Segoe UI"/>
                <a:ea typeface="+mn-ea"/>
                <a:cs typeface="Segoe UI"/>
              </a:rPr>
              <a:t>flow</a:t>
            </a:r>
            <a:endParaRPr kumimoji="0" sz="1600" b="0" i="0" u="none" strike="noStrike" kern="1200" cap="none" spc="0" normalizeH="0" baseline="0" noProof="0" dirty="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1530"/>
              </a:spcBef>
              <a:spcAft>
                <a:spcPts val="0"/>
              </a:spcAft>
              <a:buClrTx/>
              <a:buSzTx/>
              <a:buFontTx/>
              <a:buNone/>
              <a:tabLst/>
              <a:defRPr/>
            </a:pPr>
            <a:r>
              <a:rPr kumimoji="0" sz="1600" b="0" i="0" u="none" strike="noStrike" kern="1200" cap="none" spc="-10" normalizeH="0" baseline="0" noProof="0" dirty="0">
                <a:ln>
                  <a:noFill/>
                </a:ln>
                <a:solidFill>
                  <a:prstClr val="black"/>
                </a:solidFill>
                <a:effectLst/>
                <a:uLnTx/>
                <a:uFillTx/>
                <a:latin typeface="Segoe UI"/>
                <a:ea typeface="+mn-ea"/>
                <a:cs typeface="Segoe UI"/>
              </a:rPr>
              <a:t>Consider creating </a:t>
            </a:r>
            <a:r>
              <a:rPr kumimoji="0" sz="1600" b="0" i="0" u="none" strike="noStrike" kern="1200" cap="none" spc="-25" normalizeH="0" baseline="0" noProof="0" dirty="0">
                <a:ln>
                  <a:noFill/>
                </a:ln>
                <a:solidFill>
                  <a:prstClr val="black"/>
                </a:solidFill>
                <a:effectLst/>
                <a:uLnTx/>
                <a:uFillTx/>
                <a:latin typeface="Segoe UI"/>
                <a:ea typeface="+mn-ea"/>
                <a:cs typeface="Segoe UI"/>
              </a:rPr>
              <a:t>API’s </a:t>
            </a:r>
            <a:r>
              <a:rPr kumimoji="0" sz="1600" b="0" i="0" u="none" strike="noStrike" kern="1200" cap="none" spc="-5" normalizeH="0" baseline="0" noProof="0" dirty="0">
                <a:ln>
                  <a:noFill/>
                </a:ln>
                <a:solidFill>
                  <a:prstClr val="black"/>
                </a:solidFill>
                <a:effectLst/>
                <a:uLnTx/>
                <a:uFillTx/>
                <a:latin typeface="Segoe UI"/>
                <a:ea typeface="+mn-ea"/>
                <a:cs typeface="Segoe UI"/>
              </a:rPr>
              <a:t>/ Upgrade </a:t>
            </a:r>
            <a:r>
              <a:rPr kumimoji="0" sz="1600" b="0" i="0" u="none" strike="noStrike" kern="1200" cap="none" spc="-10" normalizeH="0" baseline="0" noProof="0" dirty="0">
                <a:ln>
                  <a:noFill/>
                </a:ln>
                <a:solidFill>
                  <a:prstClr val="black"/>
                </a:solidFill>
                <a:effectLst/>
                <a:uLnTx/>
                <a:uFillTx/>
                <a:latin typeface="Segoe UI"/>
                <a:ea typeface="+mn-ea"/>
                <a:cs typeface="Segoe UI"/>
              </a:rPr>
              <a:t>your</a:t>
            </a:r>
            <a:r>
              <a:rPr kumimoji="0" sz="1600" b="0" i="0" u="none" strike="noStrike" kern="1200" cap="none" spc="130" normalizeH="0" baseline="0" noProof="0" dirty="0">
                <a:ln>
                  <a:noFill/>
                </a:ln>
                <a:solidFill>
                  <a:prstClr val="black"/>
                </a:solidFill>
                <a:effectLst/>
                <a:uLnTx/>
                <a:uFillTx/>
                <a:latin typeface="Segoe UI"/>
                <a:ea typeface="+mn-ea"/>
                <a:cs typeface="Segoe UI"/>
              </a:rPr>
              <a:t> </a:t>
            </a:r>
            <a:r>
              <a:rPr kumimoji="0" sz="1600" b="0" i="0" u="none" strike="noStrike" kern="1200" cap="none" spc="-5" normalizeH="0" baseline="0" noProof="0" dirty="0">
                <a:ln>
                  <a:noFill/>
                </a:ln>
                <a:solidFill>
                  <a:prstClr val="black"/>
                </a:solidFill>
                <a:effectLst/>
                <a:uLnTx/>
                <a:uFillTx/>
                <a:latin typeface="Segoe UI"/>
                <a:ea typeface="+mn-ea"/>
                <a:cs typeface="Segoe UI"/>
              </a:rPr>
              <a:t>apps</a:t>
            </a:r>
            <a:endParaRPr kumimoji="0" sz="16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15" name="Picture 32" descr="Image result for RPA images png transparfent">
            <a:extLst>
              <a:ext uri="{FF2B5EF4-FFF2-40B4-BE49-F238E27FC236}">
                <a16:creationId xmlns:a16="http://schemas.microsoft.com/office/drawing/2014/main" id="{FC267794-54ED-4EC0-94A2-816A116FB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29" y="1371600"/>
            <a:ext cx="5308681"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75563" y="383794"/>
            <a:ext cx="9563100" cy="819150"/>
          </a:xfrm>
          <a:prstGeom prst="rect">
            <a:avLst/>
          </a:prstGeom>
        </p:spPr>
        <p:txBody>
          <a:bodyPr vert="horz" wrap="square" lIns="0" tIns="13335" rIns="0" bIns="0" rtlCol="0">
            <a:spAutoFit/>
          </a:bodyPr>
          <a:lstStyle/>
          <a:p>
            <a:pPr marL="12700">
              <a:lnSpc>
                <a:spcPts val="3720"/>
              </a:lnSpc>
              <a:spcBef>
                <a:spcPts val="105"/>
              </a:spcBef>
            </a:pPr>
            <a:r>
              <a:rPr sz="3200" dirty="0">
                <a:solidFill>
                  <a:srgbClr val="0066CC"/>
                </a:solidFill>
              </a:rPr>
              <a:t>Power </a:t>
            </a:r>
            <a:r>
              <a:rPr sz="3200" spc="-5" dirty="0">
                <a:solidFill>
                  <a:srgbClr val="0066CC"/>
                </a:solidFill>
              </a:rPr>
              <a:t>Automate </a:t>
            </a:r>
            <a:r>
              <a:rPr sz="3200" dirty="0">
                <a:solidFill>
                  <a:srgbClr val="0066CC"/>
                </a:solidFill>
              </a:rPr>
              <a:t>With </a:t>
            </a:r>
            <a:r>
              <a:rPr sz="3200" spc="-5" dirty="0">
                <a:solidFill>
                  <a:srgbClr val="0066CC"/>
                </a:solidFill>
              </a:rPr>
              <a:t>Attended and Unattended</a:t>
            </a:r>
            <a:r>
              <a:rPr sz="3200" spc="-415" dirty="0">
                <a:solidFill>
                  <a:srgbClr val="0066CC"/>
                </a:solidFill>
              </a:rPr>
              <a:t> </a:t>
            </a:r>
            <a:r>
              <a:rPr sz="3200" spc="-80" dirty="0">
                <a:solidFill>
                  <a:srgbClr val="0066CC"/>
                </a:solidFill>
              </a:rPr>
              <a:t>RPA</a:t>
            </a:r>
            <a:endParaRPr sz="3200" dirty="0">
              <a:solidFill>
                <a:srgbClr val="0066CC"/>
              </a:solidFill>
            </a:endParaRPr>
          </a:p>
          <a:p>
            <a:pPr marL="12700">
              <a:lnSpc>
                <a:spcPts val="2520"/>
              </a:lnSpc>
            </a:pPr>
            <a:r>
              <a:rPr sz="2200" spc="-5" dirty="0">
                <a:solidFill>
                  <a:srgbClr val="0066CC"/>
                </a:solidFill>
              </a:rPr>
              <a:t>Automation whether you’re logged in or</a:t>
            </a:r>
            <a:r>
              <a:rPr sz="2200" spc="95" dirty="0">
                <a:solidFill>
                  <a:srgbClr val="0066CC"/>
                </a:solidFill>
              </a:rPr>
              <a:t> </a:t>
            </a:r>
            <a:r>
              <a:rPr sz="2200" spc="-5" dirty="0">
                <a:solidFill>
                  <a:srgbClr val="0066CC"/>
                </a:solidFill>
              </a:rPr>
              <a:t>not</a:t>
            </a:r>
            <a:endParaRPr sz="2200" dirty="0">
              <a:solidFill>
                <a:srgbClr val="0066CC"/>
              </a:solidFill>
            </a:endParaRPr>
          </a:p>
        </p:txBody>
      </p:sp>
      <p:sp>
        <p:nvSpPr>
          <p:cNvPr id="4" name="object 4"/>
          <p:cNvSpPr txBox="1"/>
          <p:nvPr/>
        </p:nvSpPr>
        <p:spPr>
          <a:xfrm>
            <a:off x="7294244" y="4817491"/>
            <a:ext cx="3356610" cy="1322070"/>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Segoe UI"/>
                <a:ea typeface="+mn-ea"/>
                <a:cs typeface="Segoe UI"/>
              </a:rPr>
              <a:t>High </a:t>
            </a:r>
            <a:r>
              <a:rPr kumimoji="0" sz="1800" b="0" i="0" u="none" strike="noStrike" kern="1200" cap="none" spc="-5" normalizeH="0" baseline="0" noProof="0" dirty="0">
                <a:ln>
                  <a:noFill/>
                </a:ln>
                <a:solidFill>
                  <a:prstClr val="black"/>
                </a:solidFill>
                <a:effectLst/>
                <a:uLnTx/>
                <a:uFillTx/>
                <a:latin typeface="Segoe UI"/>
                <a:ea typeface="+mn-ea"/>
                <a:cs typeface="Segoe UI"/>
              </a:rPr>
              <a:t>volume </a:t>
            </a:r>
            <a:r>
              <a:rPr kumimoji="0" sz="1800" b="0" i="0" u="none" strike="noStrike" kern="1200" cap="none" spc="-10" normalizeH="0" baseline="0" noProof="0" dirty="0">
                <a:ln>
                  <a:noFill/>
                </a:ln>
                <a:solidFill>
                  <a:prstClr val="black"/>
                </a:solidFill>
                <a:effectLst/>
                <a:uLnTx/>
                <a:uFillTx/>
                <a:latin typeface="Segoe UI"/>
                <a:ea typeface="+mn-ea"/>
                <a:cs typeface="Segoe UI"/>
              </a:rPr>
              <a:t>back-end</a:t>
            </a:r>
            <a:r>
              <a:rPr kumimoji="0" sz="1800" b="0" i="0" u="none" strike="noStrike" kern="1200" cap="none" spc="5" normalizeH="0" baseline="0" noProof="0" dirty="0">
                <a:ln>
                  <a:noFill/>
                </a:ln>
                <a:solidFill>
                  <a:prstClr val="black"/>
                </a:solidFill>
                <a:effectLst/>
                <a:uLnTx/>
                <a:uFillTx/>
                <a:latin typeface="Segoe UI"/>
                <a:ea typeface="+mn-ea"/>
                <a:cs typeface="Segoe UI"/>
              </a:rPr>
              <a:t> </a:t>
            </a:r>
            <a:r>
              <a:rPr kumimoji="0" sz="1800" b="0" i="0" u="none" strike="noStrike" kern="1200" cap="none" spc="-10" normalizeH="0" baseline="0" noProof="0" dirty="0">
                <a:ln>
                  <a:noFill/>
                </a:ln>
                <a:solidFill>
                  <a:prstClr val="black"/>
                </a:solidFill>
                <a:effectLst/>
                <a:uLnTx/>
                <a:uFillTx/>
                <a:latin typeface="Segoe UI"/>
                <a:ea typeface="+mn-ea"/>
                <a:cs typeface="Segoe UI"/>
              </a:rPr>
              <a:t>processes</a:t>
            </a:r>
            <a:endParaRPr kumimoji="0" sz="1800" b="0" i="0" u="none" strike="noStrike" kern="1200" cap="none" spc="0" normalizeH="0" baseline="0" noProof="0">
              <a:ln>
                <a:noFill/>
              </a:ln>
              <a:solidFill>
                <a:prstClr val="black"/>
              </a:solidFill>
              <a:effectLst/>
              <a:uLnTx/>
              <a:uFillTx/>
              <a:latin typeface="Segoe UI"/>
              <a:ea typeface="+mn-ea"/>
              <a:cs typeface="Segoe UI"/>
            </a:endParaRPr>
          </a:p>
          <a:p>
            <a:pPr marL="1905" marR="0" lvl="0" indent="0" algn="ctr" defTabSz="914400" rtl="0" eaLnBrk="1" fontAlgn="auto" latinLnBrk="0" hangingPunct="1">
              <a:lnSpc>
                <a:spcPct val="100000"/>
              </a:lnSpc>
              <a:spcBef>
                <a:spcPts val="20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Segoe UI"/>
                <a:ea typeface="+mn-ea"/>
                <a:cs typeface="Segoe UI"/>
              </a:rPr>
              <a:t>Runs</a:t>
            </a:r>
            <a:r>
              <a:rPr kumimoji="0" sz="1800" b="0" i="0" u="none" strike="noStrike" kern="1200" cap="none" spc="-45" normalizeH="0" baseline="0" noProof="0" dirty="0">
                <a:ln>
                  <a:noFill/>
                </a:ln>
                <a:solidFill>
                  <a:prstClr val="black"/>
                </a:solidFill>
                <a:effectLst/>
                <a:uLnTx/>
                <a:uFillTx/>
                <a:latin typeface="Segoe UI"/>
                <a:ea typeface="+mn-ea"/>
                <a:cs typeface="Segoe UI"/>
              </a:rPr>
              <a:t> </a:t>
            </a:r>
            <a:r>
              <a:rPr kumimoji="0" sz="1800" b="0" i="0" u="none" strike="noStrike" kern="1200" cap="none" spc="-5" normalizeH="0" baseline="0" noProof="0" dirty="0">
                <a:ln>
                  <a:noFill/>
                </a:ln>
                <a:solidFill>
                  <a:prstClr val="black"/>
                </a:solidFill>
                <a:effectLst/>
                <a:uLnTx/>
                <a:uFillTx/>
                <a:latin typeface="Segoe UI"/>
                <a:ea typeface="+mn-ea"/>
                <a:cs typeface="Segoe UI"/>
              </a:rPr>
              <a:t>automatically</a:t>
            </a:r>
            <a:endParaRPr kumimoji="0" sz="18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ctr" defTabSz="914400" rtl="0" eaLnBrk="1" fontAlgn="auto" latinLnBrk="0" hangingPunct="1">
              <a:lnSpc>
                <a:spcPct val="100000"/>
              </a:lnSpc>
              <a:spcBef>
                <a:spcPts val="173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Segoe UI"/>
                <a:ea typeface="+mn-ea"/>
                <a:cs typeface="Segoe UI"/>
              </a:rPr>
              <a:t>Can log </a:t>
            </a:r>
            <a:r>
              <a:rPr kumimoji="0" sz="1800" b="0" i="0" u="none" strike="noStrike" kern="1200" cap="none" spc="-10" normalizeH="0" baseline="0" noProof="0" dirty="0">
                <a:ln>
                  <a:noFill/>
                </a:ln>
                <a:solidFill>
                  <a:prstClr val="black"/>
                </a:solidFill>
                <a:effectLst/>
                <a:uLnTx/>
                <a:uFillTx/>
                <a:latin typeface="Segoe UI"/>
                <a:ea typeface="+mn-ea"/>
                <a:cs typeface="Segoe UI"/>
              </a:rPr>
              <a:t>into </a:t>
            </a:r>
            <a:r>
              <a:rPr kumimoji="0" sz="1800" b="0" i="0" u="none" strike="noStrike" kern="1200" cap="none" spc="-5" normalizeH="0" baseline="0" noProof="0" dirty="0">
                <a:ln>
                  <a:noFill/>
                </a:ln>
                <a:solidFill>
                  <a:prstClr val="black"/>
                </a:solidFill>
                <a:effectLst/>
                <a:uLnTx/>
                <a:uFillTx/>
                <a:latin typeface="Segoe UI"/>
                <a:ea typeface="+mn-ea"/>
                <a:cs typeface="Segoe UI"/>
              </a:rPr>
              <a:t>system </a:t>
            </a:r>
            <a:r>
              <a:rPr kumimoji="0" sz="1800" b="0" i="0" u="none" strike="noStrike" kern="1200" cap="none" spc="0" normalizeH="0" baseline="0" noProof="0" dirty="0">
                <a:ln>
                  <a:noFill/>
                </a:ln>
                <a:solidFill>
                  <a:prstClr val="black"/>
                </a:solidFill>
                <a:effectLst/>
                <a:uLnTx/>
                <a:uFillTx/>
                <a:latin typeface="Segoe UI"/>
                <a:ea typeface="+mn-ea"/>
                <a:cs typeface="Segoe UI"/>
              </a:rPr>
              <a:t>or</a:t>
            </a:r>
            <a:r>
              <a:rPr kumimoji="0" sz="1800" b="0" i="0" u="none" strike="noStrike" kern="1200" cap="none" spc="-100" normalizeH="0" baseline="0" noProof="0" dirty="0">
                <a:ln>
                  <a:noFill/>
                </a:ln>
                <a:solidFill>
                  <a:prstClr val="black"/>
                </a:solidFill>
                <a:effectLst/>
                <a:uLnTx/>
                <a:uFillTx/>
                <a:latin typeface="Segoe UI"/>
                <a:ea typeface="+mn-ea"/>
                <a:cs typeface="Segoe UI"/>
              </a:rPr>
              <a:t> </a:t>
            </a:r>
            <a:r>
              <a:rPr kumimoji="0" sz="1800" b="0" i="0" u="none" strike="noStrike" kern="1200" cap="none" spc="-5" normalizeH="0" baseline="0" noProof="0" dirty="0">
                <a:ln>
                  <a:noFill/>
                </a:ln>
                <a:solidFill>
                  <a:prstClr val="black"/>
                </a:solidFill>
                <a:effectLst/>
                <a:uLnTx/>
                <a:uFillTx/>
                <a:latin typeface="Segoe UI"/>
                <a:ea typeface="+mn-ea"/>
                <a:cs typeface="Segoe UI"/>
              </a:rPr>
              <a:t>machine</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5" name="object 5"/>
          <p:cNvSpPr/>
          <p:nvPr/>
        </p:nvSpPr>
        <p:spPr>
          <a:xfrm>
            <a:off x="8815831" y="1706879"/>
            <a:ext cx="205232" cy="20535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8538464" y="2094864"/>
            <a:ext cx="760095" cy="475615"/>
          </a:xfrm>
          <a:custGeom>
            <a:avLst/>
            <a:gdLst/>
            <a:ahLst/>
            <a:cxnLst/>
            <a:rect l="l" t="t" r="r" b="b"/>
            <a:pathLst>
              <a:path w="760095" h="475614">
                <a:moveTo>
                  <a:pt x="759967" y="408432"/>
                </a:moveTo>
                <a:lnTo>
                  <a:pt x="759967" y="211000"/>
                </a:lnTo>
                <a:lnTo>
                  <a:pt x="759967" y="109616"/>
                </a:lnTo>
                <a:lnTo>
                  <a:pt x="759967" y="72264"/>
                </a:lnTo>
                <a:lnTo>
                  <a:pt x="759967" y="66929"/>
                </a:lnTo>
                <a:lnTo>
                  <a:pt x="754707" y="40880"/>
                </a:lnTo>
                <a:lnTo>
                  <a:pt x="740362" y="19605"/>
                </a:lnTo>
                <a:lnTo>
                  <a:pt x="719087" y="5260"/>
                </a:lnTo>
                <a:lnTo>
                  <a:pt x="693038" y="0"/>
                </a:lnTo>
                <a:lnTo>
                  <a:pt x="331069" y="0"/>
                </a:lnTo>
                <a:lnTo>
                  <a:pt x="145192" y="0"/>
                </a:lnTo>
                <a:lnTo>
                  <a:pt x="76711" y="0"/>
                </a:lnTo>
                <a:lnTo>
                  <a:pt x="66928" y="0"/>
                </a:lnTo>
                <a:lnTo>
                  <a:pt x="40880" y="5260"/>
                </a:lnTo>
                <a:lnTo>
                  <a:pt x="19605" y="19605"/>
                </a:lnTo>
                <a:lnTo>
                  <a:pt x="5260" y="40880"/>
                </a:lnTo>
                <a:lnTo>
                  <a:pt x="0" y="66929"/>
                </a:lnTo>
                <a:lnTo>
                  <a:pt x="0" y="264360"/>
                </a:lnTo>
                <a:lnTo>
                  <a:pt x="0" y="365744"/>
                </a:lnTo>
                <a:lnTo>
                  <a:pt x="0" y="403096"/>
                </a:lnTo>
                <a:lnTo>
                  <a:pt x="0" y="408432"/>
                </a:lnTo>
                <a:lnTo>
                  <a:pt x="5260" y="434427"/>
                </a:lnTo>
                <a:lnTo>
                  <a:pt x="19605" y="455707"/>
                </a:lnTo>
                <a:lnTo>
                  <a:pt x="40880" y="470082"/>
                </a:lnTo>
                <a:lnTo>
                  <a:pt x="66928" y="475361"/>
                </a:lnTo>
                <a:lnTo>
                  <a:pt x="428898" y="475361"/>
                </a:lnTo>
                <a:lnTo>
                  <a:pt x="614775" y="475361"/>
                </a:lnTo>
                <a:lnTo>
                  <a:pt x="683256" y="475361"/>
                </a:lnTo>
                <a:lnTo>
                  <a:pt x="693038" y="475361"/>
                </a:lnTo>
                <a:lnTo>
                  <a:pt x="719087" y="470082"/>
                </a:lnTo>
                <a:lnTo>
                  <a:pt x="740362" y="455707"/>
                </a:lnTo>
                <a:lnTo>
                  <a:pt x="754707" y="434427"/>
                </a:lnTo>
                <a:lnTo>
                  <a:pt x="759967" y="408432"/>
                </a:lnTo>
                <a:close/>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8348471" y="2760345"/>
            <a:ext cx="1140460" cy="427990"/>
          </a:xfrm>
          <a:custGeom>
            <a:avLst/>
            <a:gdLst/>
            <a:ahLst/>
            <a:cxnLst/>
            <a:rect l="l" t="t" r="r" b="b"/>
            <a:pathLst>
              <a:path w="1140459" h="427989">
                <a:moveTo>
                  <a:pt x="1139952" y="427863"/>
                </a:moveTo>
                <a:lnTo>
                  <a:pt x="1139952" y="226246"/>
                </a:lnTo>
                <a:lnTo>
                  <a:pt x="1139952" y="122713"/>
                </a:lnTo>
                <a:lnTo>
                  <a:pt x="1139952" y="84570"/>
                </a:lnTo>
                <a:lnTo>
                  <a:pt x="1139952" y="79120"/>
                </a:lnTo>
                <a:lnTo>
                  <a:pt x="1133752" y="48327"/>
                </a:lnTo>
                <a:lnTo>
                  <a:pt x="1116838" y="23177"/>
                </a:lnTo>
                <a:lnTo>
                  <a:pt x="1091731" y="6219"/>
                </a:lnTo>
                <a:lnTo>
                  <a:pt x="1060957" y="0"/>
                </a:lnTo>
                <a:lnTo>
                  <a:pt x="493260" y="0"/>
                </a:lnTo>
                <a:lnTo>
                  <a:pt x="201739" y="0"/>
                </a:lnTo>
                <a:lnTo>
                  <a:pt x="94337" y="0"/>
                </a:lnTo>
                <a:lnTo>
                  <a:pt x="78994" y="0"/>
                </a:lnTo>
                <a:lnTo>
                  <a:pt x="48220" y="6219"/>
                </a:lnTo>
                <a:lnTo>
                  <a:pt x="23114" y="23177"/>
                </a:lnTo>
                <a:lnTo>
                  <a:pt x="6199" y="48327"/>
                </a:lnTo>
                <a:lnTo>
                  <a:pt x="0" y="79120"/>
                </a:lnTo>
                <a:lnTo>
                  <a:pt x="0" y="280737"/>
                </a:lnTo>
                <a:lnTo>
                  <a:pt x="0" y="384270"/>
                </a:lnTo>
                <a:lnTo>
                  <a:pt x="0" y="422413"/>
                </a:lnTo>
                <a:lnTo>
                  <a:pt x="0" y="427863"/>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8728456" y="2570226"/>
            <a:ext cx="0" cy="190500"/>
          </a:xfrm>
          <a:custGeom>
            <a:avLst/>
            <a:gdLst/>
            <a:ahLst/>
            <a:cxnLst/>
            <a:rect l="l" t="t" r="r" b="b"/>
            <a:pathLst>
              <a:path h="190500">
                <a:moveTo>
                  <a:pt x="0" y="0"/>
                </a:moveTo>
                <a:lnTo>
                  <a:pt x="0" y="109912"/>
                </a:lnTo>
                <a:lnTo>
                  <a:pt x="0" y="166354"/>
                </a:lnTo>
                <a:lnTo>
                  <a:pt x="0" y="187148"/>
                </a:lnTo>
                <a:lnTo>
                  <a:pt x="0" y="190119"/>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8918447" y="1904619"/>
            <a:ext cx="0" cy="190500"/>
          </a:xfrm>
          <a:custGeom>
            <a:avLst/>
            <a:gdLst/>
            <a:ahLst/>
            <a:cxnLst/>
            <a:rect l="l" t="t" r="r" b="b"/>
            <a:pathLst>
              <a:path h="190500">
                <a:moveTo>
                  <a:pt x="0" y="0"/>
                </a:moveTo>
                <a:lnTo>
                  <a:pt x="0" y="109985"/>
                </a:lnTo>
                <a:lnTo>
                  <a:pt x="0" y="166465"/>
                </a:lnTo>
                <a:lnTo>
                  <a:pt x="0" y="187273"/>
                </a:lnTo>
                <a:lnTo>
                  <a:pt x="0" y="190245"/>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9108440" y="2570226"/>
            <a:ext cx="0" cy="190500"/>
          </a:xfrm>
          <a:custGeom>
            <a:avLst/>
            <a:gdLst/>
            <a:ahLst/>
            <a:cxnLst/>
            <a:rect l="l" t="t" r="r" b="b"/>
            <a:pathLst>
              <a:path h="190500">
                <a:moveTo>
                  <a:pt x="0" y="0"/>
                </a:moveTo>
                <a:lnTo>
                  <a:pt x="0" y="109912"/>
                </a:lnTo>
                <a:lnTo>
                  <a:pt x="0" y="166354"/>
                </a:lnTo>
                <a:lnTo>
                  <a:pt x="0" y="187148"/>
                </a:lnTo>
                <a:lnTo>
                  <a:pt x="0" y="190119"/>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8680957" y="2284983"/>
            <a:ext cx="95250" cy="0"/>
          </a:xfrm>
          <a:custGeom>
            <a:avLst/>
            <a:gdLst/>
            <a:ahLst/>
            <a:cxnLst/>
            <a:rect l="l" t="t" r="r" b="b"/>
            <a:pathLst>
              <a:path w="95250">
                <a:moveTo>
                  <a:pt x="0" y="0"/>
                </a:moveTo>
                <a:lnTo>
                  <a:pt x="54919" y="0"/>
                </a:lnTo>
                <a:lnTo>
                  <a:pt x="83121" y="0"/>
                </a:lnTo>
                <a:lnTo>
                  <a:pt x="93511" y="0"/>
                </a:lnTo>
                <a:lnTo>
                  <a:pt x="94996" y="0"/>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9060942" y="2284983"/>
            <a:ext cx="95250" cy="0"/>
          </a:xfrm>
          <a:custGeom>
            <a:avLst/>
            <a:gdLst/>
            <a:ahLst/>
            <a:cxnLst/>
            <a:rect l="l" t="t" r="r" b="b"/>
            <a:pathLst>
              <a:path w="95250">
                <a:moveTo>
                  <a:pt x="0" y="0"/>
                </a:moveTo>
                <a:lnTo>
                  <a:pt x="54919" y="0"/>
                </a:lnTo>
                <a:lnTo>
                  <a:pt x="83121" y="0"/>
                </a:lnTo>
                <a:lnTo>
                  <a:pt x="93511" y="0"/>
                </a:lnTo>
                <a:lnTo>
                  <a:pt x="94996" y="0"/>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8493252" y="2237485"/>
            <a:ext cx="0" cy="190500"/>
          </a:xfrm>
          <a:custGeom>
            <a:avLst/>
            <a:gdLst/>
            <a:ahLst/>
            <a:cxnLst/>
            <a:rect l="l" t="t" r="r" b="b"/>
            <a:pathLst>
              <a:path h="190500">
                <a:moveTo>
                  <a:pt x="0" y="0"/>
                </a:moveTo>
                <a:lnTo>
                  <a:pt x="0" y="109912"/>
                </a:lnTo>
                <a:lnTo>
                  <a:pt x="0" y="166354"/>
                </a:lnTo>
                <a:lnTo>
                  <a:pt x="0" y="187148"/>
                </a:lnTo>
                <a:lnTo>
                  <a:pt x="0" y="190118"/>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9345548" y="2237485"/>
            <a:ext cx="0" cy="190500"/>
          </a:xfrm>
          <a:custGeom>
            <a:avLst/>
            <a:gdLst/>
            <a:ahLst/>
            <a:cxnLst/>
            <a:rect l="l" t="t" r="r" b="b"/>
            <a:pathLst>
              <a:path h="190500">
                <a:moveTo>
                  <a:pt x="0" y="0"/>
                </a:moveTo>
                <a:lnTo>
                  <a:pt x="0" y="109912"/>
                </a:lnTo>
                <a:lnTo>
                  <a:pt x="0" y="166354"/>
                </a:lnTo>
                <a:lnTo>
                  <a:pt x="0" y="187148"/>
                </a:lnTo>
                <a:lnTo>
                  <a:pt x="0" y="190118"/>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p:nvPr/>
        </p:nvSpPr>
        <p:spPr>
          <a:xfrm>
            <a:off x="2490534" y="1963039"/>
            <a:ext cx="681355" cy="678180"/>
          </a:xfrm>
          <a:custGeom>
            <a:avLst/>
            <a:gdLst/>
            <a:ahLst/>
            <a:cxnLst/>
            <a:rect l="l" t="t" r="r" b="b"/>
            <a:pathLst>
              <a:path w="681354" h="678180">
                <a:moveTo>
                  <a:pt x="0" y="338963"/>
                </a:moveTo>
                <a:lnTo>
                  <a:pt x="3105" y="292915"/>
                </a:lnTo>
                <a:lnTo>
                  <a:pt x="12150" y="248767"/>
                </a:lnTo>
                <a:lnTo>
                  <a:pt x="26733" y="206918"/>
                </a:lnTo>
                <a:lnTo>
                  <a:pt x="46449" y="167771"/>
                </a:lnTo>
                <a:lnTo>
                  <a:pt x="70893" y="131727"/>
                </a:lnTo>
                <a:lnTo>
                  <a:pt x="99663" y="99187"/>
                </a:lnTo>
                <a:lnTo>
                  <a:pt x="132353" y="70551"/>
                </a:lnTo>
                <a:lnTo>
                  <a:pt x="168561" y="46223"/>
                </a:lnTo>
                <a:lnTo>
                  <a:pt x="207883" y="26602"/>
                </a:lnTo>
                <a:lnTo>
                  <a:pt x="249913" y="12090"/>
                </a:lnTo>
                <a:lnTo>
                  <a:pt x="294249" y="3089"/>
                </a:lnTo>
                <a:lnTo>
                  <a:pt x="340487" y="0"/>
                </a:lnTo>
                <a:lnTo>
                  <a:pt x="386751" y="3089"/>
                </a:lnTo>
                <a:lnTo>
                  <a:pt x="431104" y="12090"/>
                </a:lnTo>
                <a:lnTo>
                  <a:pt x="473144" y="26602"/>
                </a:lnTo>
                <a:lnTo>
                  <a:pt x="512468" y="46223"/>
                </a:lnTo>
                <a:lnTo>
                  <a:pt x="548674" y="70551"/>
                </a:lnTo>
                <a:lnTo>
                  <a:pt x="581358" y="99187"/>
                </a:lnTo>
                <a:lnTo>
                  <a:pt x="610118" y="131727"/>
                </a:lnTo>
                <a:lnTo>
                  <a:pt x="634553" y="167771"/>
                </a:lnTo>
                <a:lnTo>
                  <a:pt x="654258" y="206918"/>
                </a:lnTo>
                <a:lnTo>
                  <a:pt x="668831" y="248767"/>
                </a:lnTo>
                <a:lnTo>
                  <a:pt x="677871" y="292915"/>
                </a:lnTo>
                <a:lnTo>
                  <a:pt x="680974" y="338963"/>
                </a:lnTo>
                <a:lnTo>
                  <a:pt x="677871" y="384983"/>
                </a:lnTo>
                <a:lnTo>
                  <a:pt x="668831" y="429114"/>
                </a:lnTo>
                <a:lnTo>
                  <a:pt x="654258" y="470953"/>
                </a:lnTo>
                <a:lnTo>
                  <a:pt x="634553" y="510097"/>
                </a:lnTo>
                <a:lnTo>
                  <a:pt x="610118" y="546144"/>
                </a:lnTo>
                <a:lnTo>
                  <a:pt x="581358" y="578691"/>
                </a:lnTo>
                <a:lnTo>
                  <a:pt x="548674" y="607335"/>
                </a:lnTo>
                <a:lnTo>
                  <a:pt x="512468" y="631674"/>
                </a:lnTo>
                <a:lnTo>
                  <a:pt x="473144" y="651305"/>
                </a:lnTo>
                <a:lnTo>
                  <a:pt x="431104" y="665826"/>
                </a:lnTo>
                <a:lnTo>
                  <a:pt x="386751" y="674833"/>
                </a:lnTo>
                <a:lnTo>
                  <a:pt x="340487" y="677926"/>
                </a:lnTo>
                <a:lnTo>
                  <a:pt x="294249" y="674833"/>
                </a:lnTo>
                <a:lnTo>
                  <a:pt x="249913" y="665826"/>
                </a:lnTo>
                <a:lnTo>
                  <a:pt x="207883" y="651305"/>
                </a:lnTo>
                <a:lnTo>
                  <a:pt x="168561" y="631674"/>
                </a:lnTo>
                <a:lnTo>
                  <a:pt x="132353" y="607335"/>
                </a:lnTo>
                <a:lnTo>
                  <a:pt x="99663" y="578691"/>
                </a:lnTo>
                <a:lnTo>
                  <a:pt x="70893" y="546144"/>
                </a:lnTo>
                <a:lnTo>
                  <a:pt x="46449" y="510097"/>
                </a:lnTo>
                <a:lnTo>
                  <a:pt x="26733" y="470953"/>
                </a:lnTo>
                <a:lnTo>
                  <a:pt x="12150" y="429114"/>
                </a:lnTo>
                <a:lnTo>
                  <a:pt x="3105" y="384983"/>
                </a:lnTo>
                <a:lnTo>
                  <a:pt x="0" y="338963"/>
                </a:lnTo>
                <a:close/>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6"/>
          <p:cNvSpPr/>
          <p:nvPr/>
        </p:nvSpPr>
        <p:spPr>
          <a:xfrm>
            <a:off x="2274253" y="2640964"/>
            <a:ext cx="1101725" cy="550545"/>
          </a:xfrm>
          <a:custGeom>
            <a:avLst/>
            <a:gdLst/>
            <a:ahLst/>
            <a:cxnLst/>
            <a:rect l="l" t="t" r="r" b="b"/>
            <a:pathLst>
              <a:path w="1101725" h="550544">
                <a:moveTo>
                  <a:pt x="1101597" y="550290"/>
                </a:moveTo>
                <a:lnTo>
                  <a:pt x="1099562" y="502936"/>
                </a:lnTo>
                <a:lnTo>
                  <a:pt x="1093569" y="456676"/>
                </a:lnTo>
                <a:lnTo>
                  <a:pt x="1083792" y="411678"/>
                </a:lnTo>
                <a:lnTo>
                  <a:pt x="1070401" y="368108"/>
                </a:lnTo>
                <a:lnTo>
                  <a:pt x="1053569" y="326136"/>
                </a:lnTo>
                <a:lnTo>
                  <a:pt x="1033467" y="285928"/>
                </a:lnTo>
                <a:lnTo>
                  <a:pt x="1010268" y="247651"/>
                </a:lnTo>
                <a:lnTo>
                  <a:pt x="984144" y="211474"/>
                </a:lnTo>
                <a:lnTo>
                  <a:pt x="955265" y="177564"/>
                </a:lnTo>
                <a:lnTo>
                  <a:pt x="923805" y="146089"/>
                </a:lnTo>
                <a:lnTo>
                  <a:pt x="889934" y="117215"/>
                </a:lnTo>
                <a:lnTo>
                  <a:pt x="853826" y="91111"/>
                </a:lnTo>
                <a:lnTo>
                  <a:pt x="815651" y="67944"/>
                </a:lnTo>
                <a:lnTo>
                  <a:pt x="775581" y="47881"/>
                </a:lnTo>
                <a:lnTo>
                  <a:pt x="733789" y="31090"/>
                </a:lnTo>
                <a:lnTo>
                  <a:pt x="690446" y="17739"/>
                </a:lnTo>
                <a:lnTo>
                  <a:pt x="645724" y="7996"/>
                </a:lnTo>
                <a:lnTo>
                  <a:pt x="599795" y="2026"/>
                </a:lnTo>
                <a:lnTo>
                  <a:pt x="552831" y="0"/>
                </a:lnTo>
                <a:lnTo>
                  <a:pt x="505258" y="2026"/>
                </a:lnTo>
                <a:lnTo>
                  <a:pt x="458784" y="7996"/>
                </a:lnTo>
                <a:lnTo>
                  <a:pt x="413578" y="17739"/>
                </a:lnTo>
                <a:lnTo>
                  <a:pt x="369808" y="31090"/>
                </a:lnTo>
                <a:lnTo>
                  <a:pt x="327642" y="47881"/>
                </a:lnTo>
                <a:lnTo>
                  <a:pt x="287248" y="67944"/>
                </a:lnTo>
                <a:lnTo>
                  <a:pt x="248795" y="91111"/>
                </a:lnTo>
                <a:lnTo>
                  <a:pt x="212451" y="117215"/>
                </a:lnTo>
                <a:lnTo>
                  <a:pt x="178385" y="146089"/>
                </a:lnTo>
                <a:lnTo>
                  <a:pt x="146764" y="177564"/>
                </a:lnTo>
                <a:lnTo>
                  <a:pt x="117757" y="211474"/>
                </a:lnTo>
                <a:lnTo>
                  <a:pt x="91532" y="247651"/>
                </a:lnTo>
                <a:lnTo>
                  <a:pt x="68258" y="285928"/>
                </a:lnTo>
                <a:lnTo>
                  <a:pt x="48102" y="326136"/>
                </a:lnTo>
                <a:lnTo>
                  <a:pt x="31234" y="368108"/>
                </a:lnTo>
                <a:lnTo>
                  <a:pt x="17821" y="411678"/>
                </a:lnTo>
                <a:lnTo>
                  <a:pt x="8033" y="456676"/>
                </a:lnTo>
                <a:lnTo>
                  <a:pt x="2036" y="502936"/>
                </a:lnTo>
                <a:lnTo>
                  <a:pt x="0" y="550290"/>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2130107" y="1807464"/>
            <a:ext cx="1390015" cy="953135"/>
          </a:xfrm>
          <a:custGeom>
            <a:avLst/>
            <a:gdLst/>
            <a:ahLst/>
            <a:cxnLst/>
            <a:rect l="l" t="t" r="r" b="b"/>
            <a:pathLst>
              <a:path w="1390014" h="953135">
                <a:moveTo>
                  <a:pt x="1173607" y="953135"/>
                </a:moveTo>
                <a:lnTo>
                  <a:pt x="1298644" y="953135"/>
                </a:lnTo>
                <a:lnTo>
                  <a:pt x="1362852" y="953135"/>
                </a:lnTo>
                <a:lnTo>
                  <a:pt x="1386508" y="953135"/>
                </a:lnTo>
                <a:lnTo>
                  <a:pt x="1389888" y="953135"/>
                </a:lnTo>
                <a:lnTo>
                  <a:pt x="1389888" y="402103"/>
                </a:lnTo>
                <a:lnTo>
                  <a:pt x="1389888" y="119141"/>
                </a:lnTo>
                <a:lnTo>
                  <a:pt x="1389888" y="14892"/>
                </a:lnTo>
                <a:lnTo>
                  <a:pt x="1389888" y="0"/>
                </a:lnTo>
                <a:lnTo>
                  <a:pt x="586359" y="0"/>
                </a:lnTo>
                <a:lnTo>
                  <a:pt x="173736" y="0"/>
                </a:lnTo>
                <a:lnTo>
                  <a:pt x="21717" y="0"/>
                </a:lnTo>
                <a:lnTo>
                  <a:pt x="0" y="0"/>
                </a:lnTo>
                <a:lnTo>
                  <a:pt x="0" y="551031"/>
                </a:lnTo>
                <a:lnTo>
                  <a:pt x="0" y="833993"/>
                </a:lnTo>
                <a:lnTo>
                  <a:pt x="0" y="938242"/>
                </a:lnTo>
                <a:lnTo>
                  <a:pt x="0" y="953135"/>
                </a:lnTo>
                <a:lnTo>
                  <a:pt x="125037" y="953135"/>
                </a:lnTo>
                <a:lnTo>
                  <a:pt x="189245" y="953135"/>
                </a:lnTo>
                <a:lnTo>
                  <a:pt x="212901" y="953135"/>
                </a:lnTo>
                <a:lnTo>
                  <a:pt x="216281" y="953135"/>
                </a:lnTo>
              </a:path>
            </a:pathLst>
          </a:custGeom>
          <a:ln w="15240">
            <a:solidFill>
              <a:srgbClr val="9DA4A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txBox="1"/>
          <p:nvPr/>
        </p:nvSpPr>
        <p:spPr>
          <a:xfrm>
            <a:off x="2193607" y="3731767"/>
            <a:ext cx="1651635" cy="51371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3200" b="0" i="0" u="none" strike="noStrike" kern="1200" cap="none" spc="0" normalizeH="0" baseline="0" noProof="0" dirty="0">
                <a:ln>
                  <a:noFill/>
                </a:ln>
                <a:solidFill>
                  <a:srgbClr val="0F3C8B"/>
                </a:solidFill>
                <a:effectLst/>
                <a:uLnTx/>
                <a:uFillTx/>
                <a:latin typeface="Arial"/>
                <a:ea typeface="+mn-ea"/>
                <a:cs typeface="Arial"/>
              </a:rPr>
              <a:t>Att</a:t>
            </a:r>
            <a:r>
              <a:rPr kumimoji="0" sz="3200" b="0" i="0" u="none" strike="noStrike" kern="1200" cap="none" spc="-15" normalizeH="0" baseline="0" noProof="0" dirty="0">
                <a:ln>
                  <a:noFill/>
                </a:ln>
                <a:solidFill>
                  <a:srgbClr val="0F3C8B"/>
                </a:solidFill>
                <a:effectLst/>
                <a:uLnTx/>
                <a:uFillTx/>
                <a:latin typeface="Arial"/>
                <a:ea typeface="+mn-ea"/>
                <a:cs typeface="Arial"/>
              </a:rPr>
              <a:t>e</a:t>
            </a:r>
            <a:r>
              <a:rPr kumimoji="0" sz="3200" b="0" i="0" u="none" strike="noStrike" kern="1200" cap="none" spc="0" normalizeH="0" baseline="0" noProof="0" dirty="0">
                <a:ln>
                  <a:noFill/>
                </a:ln>
                <a:solidFill>
                  <a:srgbClr val="0F3C8B"/>
                </a:solidFill>
                <a:effectLst/>
                <a:uLnTx/>
                <a:uFillTx/>
                <a:latin typeface="Arial"/>
                <a:ea typeface="+mn-ea"/>
                <a:cs typeface="Arial"/>
              </a:rPr>
              <a:t>n</a:t>
            </a:r>
            <a:r>
              <a:rPr kumimoji="0" sz="3200" b="0" i="0" u="none" strike="noStrike" kern="1200" cap="none" spc="-10" normalizeH="0" baseline="0" noProof="0" dirty="0">
                <a:ln>
                  <a:noFill/>
                </a:ln>
                <a:solidFill>
                  <a:srgbClr val="0F3C8B"/>
                </a:solidFill>
                <a:effectLst/>
                <a:uLnTx/>
                <a:uFillTx/>
                <a:latin typeface="Arial"/>
                <a:ea typeface="+mn-ea"/>
                <a:cs typeface="Arial"/>
              </a:rPr>
              <a:t>d</a:t>
            </a:r>
            <a:r>
              <a:rPr kumimoji="0" sz="3200" b="0" i="0" u="none" strike="noStrike" kern="1200" cap="none" spc="0" normalizeH="0" baseline="0" noProof="0" dirty="0">
                <a:ln>
                  <a:noFill/>
                </a:ln>
                <a:solidFill>
                  <a:srgbClr val="0F3C8B"/>
                </a:solidFill>
                <a:effectLst/>
                <a:uLnTx/>
                <a:uFillTx/>
                <a:latin typeface="Arial"/>
                <a:ea typeface="+mn-ea"/>
                <a:cs typeface="Arial"/>
              </a:rPr>
              <a:t>ed</a:t>
            </a:r>
            <a:endParaRPr kumimoji="0" sz="3200" b="0" i="0" u="none" strike="noStrike" kern="1200" cap="none" spc="0" normalizeH="0" baseline="0" noProof="0" dirty="0">
              <a:ln>
                <a:noFill/>
              </a:ln>
              <a:solidFill>
                <a:prstClr val="black"/>
              </a:solidFill>
              <a:effectLst/>
              <a:uLnTx/>
              <a:uFillTx/>
              <a:latin typeface="Arial"/>
              <a:ea typeface="+mn-ea"/>
              <a:cs typeface="Arial"/>
            </a:endParaRPr>
          </a:p>
        </p:txBody>
      </p:sp>
      <p:sp>
        <p:nvSpPr>
          <p:cNvPr id="19" name="object 19"/>
          <p:cNvSpPr txBox="1"/>
          <p:nvPr/>
        </p:nvSpPr>
        <p:spPr>
          <a:xfrm>
            <a:off x="7911465" y="3731767"/>
            <a:ext cx="2125345" cy="51371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3200" b="0" i="0" u="none" strike="noStrike" kern="1200" cap="none" spc="-5" normalizeH="0" baseline="0" noProof="0" dirty="0">
                <a:ln>
                  <a:noFill/>
                </a:ln>
                <a:solidFill>
                  <a:srgbClr val="0F3C8B"/>
                </a:solidFill>
                <a:effectLst/>
                <a:uLnTx/>
                <a:uFillTx/>
                <a:latin typeface="Arial"/>
                <a:ea typeface="+mn-ea"/>
                <a:cs typeface="Arial"/>
              </a:rPr>
              <a:t>Unattended</a:t>
            </a:r>
            <a:endParaRPr kumimoji="0" sz="3200" b="0" i="0" u="none" strike="noStrike" kern="1200" cap="none" spc="0" normalizeH="0" baseline="0" noProof="0">
              <a:ln>
                <a:noFill/>
              </a:ln>
              <a:solidFill>
                <a:prstClr val="black"/>
              </a:solidFill>
              <a:effectLst/>
              <a:uLnTx/>
              <a:uFillTx/>
              <a:latin typeface="Arial"/>
              <a:ea typeface="+mn-ea"/>
              <a:cs typeface="Arial"/>
            </a:endParaRPr>
          </a:p>
        </p:txBody>
      </p:sp>
      <p:sp>
        <p:nvSpPr>
          <p:cNvPr id="20" name="object 20"/>
          <p:cNvSpPr txBox="1"/>
          <p:nvPr/>
        </p:nvSpPr>
        <p:spPr>
          <a:xfrm>
            <a:off x="1744663" y="4794630"/>
            <a:ext cx="2343785" cy="131635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Segoe UI"/>
                <a:ea typeface="+mn-ea"/>
                <a:cs typeface="Segoe UI"/>
              </a:rPr>
              <a:t>Interactive</a:t>
            </a:r>
            <a:r>
              <a:rPr kumimoji="0" sz="1800" b="0" i="0" u="none" strike="noStrike" kern="1200" cap="none" spc="-50" normalizeH="0" baseline="0" noProof="0" dirty="0">
                <a:ln>
                  <a:noFill/>
                </a:ln>
                <a:solidFill>
                  <a:prstClr val="black"/>
                </a:solidFill>
                <a:effectLst/>
                <a:uLnTx/>
                <a:uFillTx/>
                <a:latin typeface="Segoe UI"/>
                <a:ea typeface="+mn-ea"/>
                <a:cs typeface="Segoe UI"/>
              </a:rPr>
              <a:t> </a:t>
            </a:r>
            <a:r>
              <a:rPr kumimoji="0" sz="1800" b="0" i="0" u="none" strike="noStrike" kern="1200" cap="none" spc="-5" normalizeH="0" baseline="0" noProof="0" dirty="0">
                <a:ln>
                  <a:noFill/>
                </a:ln>
                <a:solidFill>
                  <a:prstClr val="black"/>
                </a:solidFill>
                <a:effectLst/>
                <a:uLnTx/>
                <a:uFillTx/>
                <a:latin typeface="Segoe UI"/>
                <a:ea typeface="+mn-ea"/>
                <a:cs typeface="Segoe UI"/>
              </a:rPr>
              <a:t>acceleration</a:t>
            </a:r>
            <a:endParaRPr kumimoji="0" sz="1800" b="0" i="0" u="none" strike="noStrike" kern="1200" cap="none" spc="0" normalizeH="0" baseline="0" noProof="0">
              <a:ln>
                <a:noFill/>
              </a:ln>
              <a:solidFill>
                <a:prstClr val="black"/>
              </a:solidFill>
              <a:effectLst/>
              <a:uLnTx/>
              <a:uFillTx/>
              <a:latin typeface="Segoe UI"/>
              <a:ea typeface="+mn-ea"/>
              <a:cs typeface="Segoe UI"/>
            </a:endParaRPr>
          </a:p>
          <a:p>
            <a:pPr marL="339725" marR="383540" lvl="0" indent="0" algn="ctr" defTabSz="914400" rtl="0" eaLnBrk="1" fontAlgn="auto" latinLnBrk="0" hangingPunct="1">
              <a:lnSpc>
                <a:spcPct val="170200"/>
              </a:lnSpc>
              <a:spcBef>
                <a:spcPts val="645"/>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Segoe UI"/>
                <a:ea typeface="+mn-ea"/>
                <a:cs typeface="Segoe UI"/>
              </a:rPr>
              <a:t>Human</a:t>
            </a:r>
            <a:r>
              <a:rPr kumimoji="0" sz="1800" b="0" i="0" u="none" strike="noStrike" kern="1200" cap="none" spc="-70" normalizeH="0" baseline="0" noProof="0" dirty="0">
                <a:ln>
                  <a:noFill/>
                </a:ln>
                <a:solidFill>
                  <a:prstClr val="black"/>
                </a:solidFill>
                <a:effectLst/>
                <a:uLnTx/>
                <a:uFillTx/>
                <a:latin typeface="Segoe UI"/>
                <a:ea typeface="+mn-ea"/>
                <a:cs typeface="Segoe UI"/>
              </a:rPr>
              <a:t> </a:t>
            </a:r>
            <a:r>
              <a:rPr kumimoji="0" sz="1800" b="0" i="0" u="none" strike="noStrike" kern="1200" cap="none" spc="-10" normalizeH="0" baseline="0" noProof="0" dirty="0">
                <a:ln>
                  <a:noFill/>
                </a:ln>
                <a:solidFill>
                  <a:prstClr val="black"/>
                </a:solidFill>
                <a:effectLst/>
                <a:uLnTx/>
                <a:uFillTx/>
                <a:latin typeface="Segoe UI"/>
                <a:ea typeface="+mn-ea"/>
                <a:cs typeface="Segoe UI"/>
              </a:rPr>
              <a:t>initiated  </a:t>
            </a:r>
            <a:r>
              <a:rPr kumimoji="0" sz="1800" b="0" i="0" u="none" strike="noStrike" kern="1200" cap="none" spc="-5" normalizeH="0" baseline="0" noProof="0" dirty="0">
                <a:ln>
                  <a:noFill/>
                </a:ln>
                <a:solidFill>
                  <a:prstClr val="black"/>
                </a:solidFill>
                <a:effectLst/>
                <a:uLnTx/>
                <a:uFillTx/>
                <a:latin typeface="Segoe UI"/>
                <a:ea typeface="+mn-ea"/>
                <a:cs typeface="Segoe UI"/>
              </a:rPr>
              <a:t>Logged</a:t>
            </a:r>
            <a:r>
              <a:rPr kumimoji="0" sz="1800" b="0" i="0" u="none" strike="noStrike" kern="1200" cap="none" spc="-10" normalizeH="0" baseline="0" noProof="0" dirty="0">
                <a:ln>
                  <a:noFill/>
                </a:ln>
                <a:solidFill>
                  <a:prstClr val="black"/>
                </a:solidFill>
                <a:effectLst/>
                <a:uLnTx/>
                <a:uFillTx/>
                <a:latin typeface="Segoe UI"/>
                <a:ea typeface="+mn-ea"/>
                <a:cs typeface="Segoe UI"/>
              </a:rPr>
              <a:t> </a:t>
            </a:r>
            <a:r>
              <a:rPr kumimoji="0" sz="1800" b="0" i="0" u="none" strike="noStrike" kern="1200" cap="none" spc="-5" normalizeH="0" baseline="0" noProof="0" dirty="0">
                <a:ln>
                  <a:noFill/>
                </a:ln>
                <a:solidFill>
                  <a:prstClr val="black"/>
                </a:solidFill>
                <a:effectLst/>
                <a:uLnTx/>
                <a:uFillTx/>
                <a:latin typeface="Segoe UI"/>
                <a:ea typeface="+mn-ea"/>
                <a:cs typeface="Segoe UI"/>
              </a:rPr>
              <a:t>in</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
        <p:nvSpPr>
          <p:cNvPr id="21" name="object 21"/>
          <p:cNvSpPr/>
          <p:nvPr/>
        </p:nvSpPr>
        <p:spPr>
          <a:xfrm>
            <a:off x="5762986" y="1559052"/>
            <a:ext cx="0" cy="4667250"/>
          </a:xfrm>
          <a:custGeom>
            <a:avLst/>
            <a:gdLst/>
            <a:ahLst/>
            <a:cxnLst/>
            <a:rect l="l" t="t" r="r" b="b"/>
            <a:pathLst>
              <a:path h="4667250">
                <a:moveTo>
                  <a:pt x="0" y="0"/>
                </a:moveTo>
                <a:lnTo>
                  <a:pt x="0" y="4666678"/>
                </a:lnTo>
              </a:path>
            </a:pathLst>
          </a:custGeom>
          <a:ln w="6096">
            <a:solidFill>
              <a:srgbClr val="7E829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5563" y="383794"/>
            <a:ext cx="8440420" cy="513715"/>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0066CC"/>
                </a:solidFill>
              </a:rPr>
              <a:t>Power </a:t>
            </a:r>
            <a:r>
              <a:rPr sz="3200" spc="-5" dirty="0">
                <a:solidFill>
                  <a:srgbClr val="0066CC"/>
                </a:solidFill>
              </a:rPr>
              <a:t>Automate </a:t>
            </a:r>
            <a:r>
              <a:rPr sz="3200" dirty="0">
                <a:solidFill>
                  <a:srgbClr val="0066CC"/>
                </a:solidFill>
              </a:rPr>
              <a:t>for desktop </a:t>
            </a:r>
            <a:r>
              <a:rPr sz="3200" spc="-5" dirty="0">
                <a:solidFill>
                  <a:srgbClr val="0066CC"/>
                </a:solidFill>
              </a:rPr>
              <a:t>apps </a:t>
            </a:r>
            <a:r>
              <a:rPr sz="3200" dirty="0">
                <a:solidFill>
                  <a:srgbClr val="0066CC"/>
                </a:solidFill>
              </a:rPr>
              <a:t>or web</a:t>
            </a:r>
            <a:r>
              <a:rPr sz="3200" spc="-310" dirty="0">
                <a:solidFill>
                  <a:srgbClr val="0066CC"/>
                </a:solidFill>
              </a:rPr>
              <a:t> </a:t>
            </a:r>
            <a:r>
              <a:rPr sz="3200" spc="-5" dirty="0">
                <a:solidFill>
                  <a:srgbClr val="0066CC"/>
                </a:solidFill>
              </a:rPr>
              <a:t>apps</a:t>
            </a:r>
            <a:endParaRPr sz="3200" dirty="0">
              <a:solidFill>
                <a:srgbClr val="0066CC"/>
              </a:solidFill>
            </a:endParaRPr>
          </a:p>
        </p:txBody>
      </p:sp>
      <p:sp>
        <p:nvSpPr>
          <p:cNvPr id="3" name="object 3"/>
          <p:cNvSpPr/>
          <p:nvPr/>
        </p:nvSpPr>
        <p:spPr>
          <a:xfrm>
            <a:off x="5740684" y="1547900"/>
            <a:ext cx="0" cy="4667250"/>
          </a:xfrm>
          <a:custGeom>
            <a:avLst/>
            <a:gdLst/>
            <a:ahLst/>
            <a:cxnLst/>
            <a:rect l="l" t="t" r="r" b="b"/>
            <a:pathLst>
              <a:path h="4667250">
                <a:moveTo>
                  <a:pt x="0" y="0"/>
                </a:moveTo>
                <a:lnTo>
                  <a:pt x="0" y="4666678"/>
                </a:lnTo>
              </a:path>
            </a:pathLst>
          </a:custGeom>
          <a:ln w="6096">
            <a:solidFill>
              <a:srgbClr val="7E829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object 4"/>
          <p:cNvSpPr/>
          <p:nvPr/>
        </p:nvSpPr>
        <p:spPr>
          <a:xfrm>
            <a:off x="1267967" y="2077211"/>
            <a:ext cx="3544824" cy="303885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6827519" y="2148839"/>
            <a:ext cx="3733800" cy="28392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CD70-C0EC-44A3-97EF-72F4443B15F3}"/>
              </a:ext>
            </a:extLst>
          </p:cNvPr>
          <p:cNvSpPr>
            <a:spLocks noGrp="1"/>
          </p:cNvSpPr>
          <p:nvPr>
            <p:ph type="title"/>
          </p:nvPr>
        </p:nvSpPr>
        <p:spPr>
          <a:xfrm>
            <a:off x="838200" y="365126"/>
            <a:ext cx="10515600" cy="928416"/>
          </a:xfrm>
        </p:spPr>
        <p:txBody>
          <a:bodyPr/>
          <a:lstStyle/>
          <a:p>
            <a:r>
              <a:rPr lang="en-GB" dirty="0">
                <a:solidFill>
                  <a:srgbClr val="0066CC"/>
                </a:solidFill>
              </a:rPr>
              <a:t>Prerequisites</a:t>
            </a:r>
          </a:p>
        </p:txBody>
      </p:sp>
      <p:sp>
        <p:nvSpPr>
          <p:cNvPr id="3" name="Rectangle 2">
            <a:extLst>
              <a:ext uri="{FF2B5EF4-FFF2-40B4-BE49-F238E27FC236}">
                <a16:creationId xmlns:a16="http://schemas.microsoft.com/office/drawing/2014/main" id="{274A70B0-C50A-4339-BABD-7033BE048E48}"/>
              </a:ext>
            </a:extLst>
          </p:cNvPr>
          <p:cNvSpPr/>
          <p:nvPr/>
        </p:nvSpPr>
        <p:spPr>
          <a:xfrm>
            <a:off x="1230351" y="1661521"/>
            <a:ext cx="10244254" cy="1754326"/>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 device that runs Windows 10 Pro, Windows Server 2016, or Windows Server 2019.</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Microsoft Edge or Google Chrome browser.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An environment with a Common Data Service database.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9648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CD70-C0EC-44A3-97EF-72F4443B15F3}"/>
              </a:ext>
            </a:extLst>
          </p:cNvPr>
          <p:cNvSpPr>
            <a:spLocks noGrp="1"/>
          </p:cNvSpPr>
          <p:nvPr>
            <p:ph type="title"/>
          </p:nvPr>
        </p:nvSpPr>
        <p:spPr>
          <a:xfrm>
            <a:off x="838200" y="365126"/>
            <a:ext cx="10515600" cy="928416"/>
          </a:xfrm>
        </p:spPr>
        <p:txBody>
          <a:bodyPr/>
          <a:lstStyle/>
          <a:p>
            <a:r>
              <a:rPr lang="en-GB" b="1" dirty="0">
                <a:solidFill>
                  <a:srgbClr val="0066CC"/>
                </a:solidFill>
              </a:rPr>
              <a:t>Limitations</a:t>
            </a:r>
          </a:p>
        </p:txBody>
      </p:sp>
      <p:sp>
        <p:nvSpPr>
          <p:cNvPr id="3" name="Rectangle 2">
            <a:extLst>
              <a:ext uri="{FF2B5EF4-FFF2-40B4-BE49-F238E27FC236}">
                <a16:creationId xmlns:a16="http://schemas.microsoft.com/office/drawing/2014/main" id="{274A70B0-C50A-4339-BABD-7033BE048E48}"/>
              </a:ext>
            </a:extLst>
          </p:cNvPr>
          <p:cNvSpPr/>
          <p:nvPr/>
        </p:nvSpPr>
        <p:spPr>
          <a:xfrm>
            <a:off x="1230351" y="1293542"/>
            <a:ext cx="10244254" cy="48013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You must have the latest versions of each components to record, test, or run UI flows.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following are not supported: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Windows 10 Home installations are not supported.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Desktop UI Flows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Multiple monitors</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Double click, mouse hover, touch/pen input</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Interactions on Windows (File explorer, startup menu, task bar, etc.)</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UI Flows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Right click</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User session information (e.g.: cookies) will not be reused during playback. You will have to edit the script to embed sign in information when required by websites.#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54549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CD70-C0EC-44A3-97EF-72F4443B15F3}"/>
              </a:ext>
            </a:extLst>
          </p:cNvPr>
          <p:cNvSpPr>
            <a:spLocks noGrp="1"/>
          </p:cNvSpPr>
          <p:nvPr>
            <p:ph type="title"/>
          </p:nvPr>
        </p:nvSpPr>
        <p:spPr>
          <a:xfrm>
            <a:off x="838200" y="365126"/>
            <a:ext cx="10515600" cy="928416"/>
          </a:xfrm>
        </p:spPr>
        <p:txBody>
          <a:bodyPr/>
          <a:lstStyle/>
          <a:p>
            <a:r>
              <a:rPr lang="en-GB" b="1" dirty="0">
                <a:solidFill>
                  <a:srgbClr val="0066CC"/>
                </a:solidFill>
              </a:rPr>
              <a:t>Setup Environment</a:t>
            </a:r>
          </a:p>
        </p:txBody>
      </p:sp>
      <p:sp>
        <p:nvSpPr>
          <p:cNvPr id="3" name="Rectangle 2">
            <a:extLst>
              <a:ext uri="{FF2B5EF4-FFF2-40B4-BE49-F238E27FC236}">
                <a16:creationId xmlns:a16="http://schemas.microsoft.com/office/drawing/2014/main" id="{274A70B0-C50A-4339-BABD-7033BE048E48}"/>
              </a:ext>
            </a:extLst>
          </p:cNvPr>
          <p:cNvSpPr/>
          <p:nvPr/>
        </p:nvSpPr>
        <p:spPr>
          <a:xfrm>
            <a:off x="1230351" y="1293542"/>
            <a:ext cx="10244254"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Install UI flows on your device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Download the UI flows installer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Activate the UI flows browser extension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E7A4B43-7AC0-4CF3-BA8D-1025730DDF5C}"/>
              </a:ext>
            </a:extLst>
          </p:cNvPr>
          <p:cNvPicPr>
            <a:picLocks noChangeAspect="1"/>
          </p:cNvPicPr>
          <p:nvPr/>
        </p:nvPicPr>
        <p:blipFill>
          <a:blip r:embed="rId4"/>
          <a:stretch>
            <a:fillRect/>
          </a:stretch>
        </p:blipFill>
        <p:spPr>
          <a:xfrm>
            <a:off x="1247033" y="2221958"/>
            <a:ext cx="3444240" cy="2583180"/>
          </a:xfrm>
          <a:prstGeom prst="rect">
            <a:avLst/>
          </a:prstGeom>
        </p:spPr>
      </p:pic>
      <p:pic>
        <p:nvPicPr>
          <p:cNvPr id="5" name="Picture 4">
            <a:extLst>
              <a:ext uri="{FF2B5EF4-FFF2-40B4-BE49-F238E27FC236}">
                <a16:creationId xmlns:a16="http://schemas.microsoft.com/office/drawing/2014/main" id="{4E11EA45-17CD-4BA6-A697-1AFB925FA506}"/>
              </a:ext>
            </a:extLst>
          </p:cNvPr>
          <p:cNvPicPr>
            <a:picLocks noChangeAspect="1"/>
          </p:cNvPicPr>
          <p:nvPr/>
        </p:nvPicPr>
        <p:blipFill>
          <a:blip r:embed="rId5"/>
          <a:stretch>
            <a:fillRect/>
          </a:stretch>
        </p:blipFill>
        <p:spPr>
          <a:xfrm>
            <a:off x="4797441" y="2221957"/>
            <a:ext cx="3444241" cy="2583181"/>
          </a:xfrm>
          <a:prstGeom prst="rect">
            <a:avLst/>
          </a:prstGeom>
        </p:spPr>
      </p:pic>
      <p:pic>
        <p:nvPicPr>
          <p:cNvPr id="6" name="Picture 5">
            <a:extLst>
              <a:ext uri="{FF2B5EF4-FFF2-40B4-BE49-F238E27FC236}">
                <a16:creationId xmlns:a16="http://schemas.microsoft.com/office/drawing/2014/main" id="{4FB7ECF9-14FF-4B22-9CCC-8698CBDB0480}"/>
              </a:ext>
            </a:extLst>
          </p:cNvPr>
          <p:cNvPicPr>
            <a:picLocks noChangeAspect="1"/>
          </p:cNvPicPr>
          <p:nvPr/>
        </p:nvPicPr>
        <p:blipFill>
          <a:blip r:embed="rId6"/>
          <a:stretch>
            <a:fillRect/>
          </a:stretch>
        </p:blipFill>
        <p:spPr>
          <a:xfrm>
            <a:off x="4777600" y="4946964"/>
            <a:ext cx="3149755" cy="1911036"/>
          </a:xfrm>
          <a:prstGeom prst="rect">
            <a:avLst/>
          </a:prstGeom>
        </p:spPr>
      </p:pic>
      <p:pic>
        <p:nvPicPr>
          <p:cNvPr id="7" name="Picture 6">
            <a:extLst>
              <a:ext uri="{FF2B5EF4-FFF2-40B4-BE49-F238E27FC236}">
                <a16:creationId xmlns:a16="http://schemas.microsoft.com/office/drawing/2014/main" id="{0C44B930-9243-4A5D-AF36-E6ABC929D7C5}"/>
              </a:ext>
            </a:extLst>
          </p:cNvPr>
          <p:cNvPicPr>
            <a:picLocks noChangeAspect="1"/>
          </p:cNvPicPr>
          <p:nvPr/>
        </p:nvPicPr>
        <p:blipFill>
          <a:blip r:embed="rId7"/>
          <a:stretch>
            <a:fillRect/>
          </a:stretch>
        </p:blipFill>
        <p:spPr>
          <a:xfrm>
            <a:off x="8364532" y="2221957"/>
            <a:ext cx="3444240" cy="2583180"/>
          </a:xfrm>
          <a:prstGeom prst="rect">
            <a:avLst/>
          </a:prstGeom>
        </p:spPr>
      </p:pic>
    </p:spTree>
    <p:extLst>
      <p:ext uri="{BB962C8B-B14F-4D97-AF65-F5344CB8AC3E}">
        <p14:creationId xmlns:p14="http://schemas.microsoft.com/office/powerpoint/2010/main" val="1163579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CD70-C0EC-44A3-97EF-72F4443B15F3}"/>
              </a:ext>
            </a:extLst>
          </p:cNvPr>
          <p:cNvSpPr>
            <a:spLocks noGrp="1"/>
          </p:cNvSpPr>
          <p:nvPr>
            <p:ph type="title"/>
          </p:nvPr>
        </p:nvSpPr>
        <p:spPr>
          <a:xfrm>
            <a:off x="838200" y="365126"/>
            <a:ext cx="10515600" cy="928416"/>
          </a:xfrm>
        </p:spPr>
        <p:txBody>
          <a:bodyPr/>
          <a:lstStyle/>
          <a:p>
            <a:r>
              <a:rPr lang="en-GB" b="1" dirty="0">
                <a:solidFill>
                  <a:srgbClr val="0066CC"/>
                </a:solidFill>
              </a:rPr>
              <a:t>Setup Environment</a:t>
            </a:r>
          </a:p>
        </p:txBody>
      </p:sp>
      <p:sp>
        <p:nvSpPr>
          <p:cNvPr id="3" name="Rectangle 2">
            <a:extLst>
              <a:ext uri="{FF2B5EF4-FFF2-40B4-BE49-F238E27FC236}">
                <a16:creationId xmlns:a16="http://schemas.microsoft.com/office/drawing/2014/main" id="{274A70B0-C50A-4339-BABD-7033BE048E48}"/>
              </a:ext>
            </a:extLst>
          </p:cNvPr>
          <p:cNvSpPr/>
          <p:nvPr/>
        </p:nvSpPr>
        <p:spPr>
          <a:xfrm>
            <a:off x="1230351" y="1293542"/>
            <a:ext cx="10244254" cy="313932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Install Selenium IDE to automate Web applications</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Download and install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Selenium IDE for the next version of Microsoft Edge or Google Chrome.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Install the on-premises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data gateway</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Recommend</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 8-core CPU</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 GB of memory</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64-bit version of Windows Server 2012 R2 or later</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Solid state drive (SSD) storage for spooling.</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Download and install a standard gateway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012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923330"/>
          </a:xfrm>
          <a:prstGeom prst="rect">
            <a:avLst/>
          </a:prstGeom>
        </p:spPr>
        <p:txBody>
          <a:bodyPr wrap="square">
            <a:spAutoFit/>
          </a:bodyPr>
          <a:lstStyle/>
          <a:p>
            <a:pPr algn="ctr"/>
            <a:r>
              <a:rPr lang="en-US" sz="5400" b="1" dirty="0">
                <a:solidFill>
                  <a:srgbClr val="7030A0"/>
                </a:solidFill>
              </a:rPr>
              <a:t>Demo</a:t>
            </a: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Best Practices</a:t>
            </a:r>
          </a:p>
        </p:txBody>
      </p:sp>
    </p:spTree>
    <p:extLst>
      <p:ext uri="{BB962C8B-B14F-4D97-AF65-F5344CB8AC3E}">
        <p14:creationId xmlns:p14="http://schemas.microsoft.com/office/powerpoint/2010/main" val="180844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Best Practices for Flow Authoring</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7151914" cy="3964162"/>
          </a:xfrm>
        </p:spPr>
        <p:txBody>
          <a:bodyPr/>
          <a:lstStyle/>
          <a:p>
            <a:r>
              <a:rPr lang="en-US" dirty="0"/>
              <a:t>Rename action cards</a:t>
            </a:r>
          </a:p>
          <a:p>
            <a:r>
              <a:rPr lang="en-US" dirty="0"/>
              <a:t>Add comments</a:t>
            </a:r>
          </a:p>
          <a:p>
            <a:r>
              <a:rPr lang="en-US" dirty="0"/>
              <a:t>Don't touch production, work on a copy!</a:t>
            </a:r>
          </a:p>
          <a:p>
            <a:r>
              <a:rPr lang="en-US" dirty="0"/>
              <a:t>Prototype with button triggers</a:t>
            </a:r>
          </a:p>
          <a:p>
            <a:r>
              <a:rPr lang="en-US" dirty="0"/>
              <a:t>Iterate – build your flow one piece at a time</a:t>
            </a:r>
          </a:p>
          <a:p>
            <a:r>
              <a:rPr lang="en-US" dirty="0"/>
              <a:t>Use variables/compose to simplify checks &amp; conditions</a:t>
            </a:r>
          </a:p>
          <a:p>
            <a:r>
              <a:rPr lang="en-US" dirty="0"/>
              <a:t>Keep it simple</a:t>
            </a:r>
          </a:p>
        </p:txBody>
      </p:sp>
    </p:spTree>
    <p:extLst>
      <p:ext uri="{BB962C8B-B14F-4D97-AF65-F5344CB8AC3E}">
        <p14:creationId xmlns:p14="http://schemas.microsoft.com/office/powerpoint/2010/main" val="3306715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Know your environments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11085242" cy="4588307"/>
          </a:xfrm>
          <a:prstGeom prst="rect">
            <a:avLst/>
          </a:prstGeom>
        </p:spPr>
        <p:txBody>
          <a:bodyPr wrap="square">
            <a:spAutoFit/>
          </a:bodyPr>
          <a:lstStyle/>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15" dirty="0">
                <a:latin typeface="Carlito"/>
                <a:cs typeface="Carlito"/>
              </a:rPr>
              <a:t>Environments </a:t>
            </a:r>
            <a:r>
              <a:rPr lang="en-US" sz="2800" spc="-10" dirty="0">
                <a:latin typeface="Carlito"/>
                <a:cs typeface="Carlito"/>
              </a:rPr>
              <a:t>are </a:t>
            </a:r>
            <a:r>
              <a:rPr lang="en-US" sz="2800" spc="-5" dirty="0">
                <a:latin typeface="Carlito"/>
                <a:cs typeface="Carlito"/>
              </a:rPr>
              <a:t>tied </a:t>
            </a:r>
            <a:r>
              <a:rPr lang="en-US" sz="2800" spc="-20" dirty="0">
                <a:latin typeface="Carlito"/>
                <a:cs typeface="Carlito"/>
              </a:rPr>
              <a:t>to </a:t>
            </a:r>
            <a:r>
              <a:rPr lang="en-US" sz="2800" spc="-5" dirty="0">
                <a:latin typeface="Carlito"/>
                <a:cs typeface="Carlito"/>
              </a:rPr>
              <a:t>a </a:t>
            </a:r>
            <a:r>
              <a:rPr lang="en-US" sz="2800" spc="-10" dirty="0">
                <a:latin typeface="Carlito"/>
                <a:cs typeface="Carlito"/>
              </a:rPr>
              <a:t>geographic location that</a:t>
            </a:r>
            <a:r>
              <a:rPr lang="en-US" sz="2800" spc="70" dirty="0">
                <a:latin typeface="Carlito"/>
                <a:cs typeface="Carlito"/>
              </a:rPr>
              <a:t> </a:t>
            </a:r>
            <a:r>
              <a:rPr lang="en-US" sz="2800" spc="-5" dirty="0">
                <a:latin typeface="Carlito"/>
                <a:cs typeface="Carlito"/>
              </a:rPr>
              <a:t>is </a:t>
            </a:r>
            <a:r>
              <a:rPr lang="en-US" sz="2800" spc="-15" dirty="0">
                <a:latin typeface="Carlito"/>
                <a:cs typeface="Carlito"/>
              </a:rPr>
              <a:t>configured at </a:t>
            </a:r>
            <a:r>
              <a:rPr lang="en-US" sz="2800" spc="-5" dirty="0">
                <a:latin typeface="Carlito"/>
                <a:cs typeface="Carlito"/>
              </a:rPr>
              <a:t>the time the </a:t>
            </a:r>
            <a:r>
              <a:rPr lang="en-US" sz="2800" spc="-15" dirty="0">
                <a:latin typeface="Carlito"/>
                <a:cs typeface="Carlito"/>
              </a:rPr>
              <a:t>environment </a:t>
            </a:r>
            <a:r>
              <a:rPr lang="en-US" sz="2800" spc="-5" dirty="0">
                <a:latin typeface="Carlito"/>
                <a:cs typeface="Carlito"/>
              </a:rPr>
              <a:t>is</a:t>
            </a:r>
            <a:r>
              <a:rPr lang="en-US" sz="2800" spc="90" dirty="0">
                <a:latin typeface="Carlito"/>
                <a:cs typeface="Carlito"/>
              </a:rPr>
              <a:t> </a:t>
            </a:r>
            <a:r>
              <a:rPr lang="en-US" sz="2800" spc="-15" dirty="0">
                <a:latin typeface="Carlito"/>
                <a:cs typeface="Carlito"/>
              </a:rPr>
              <a:t>created.</a:t>
            </a: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15" dirty="0">
                <a:latin typeface="Carlito"/>
                <a:cs typeface="Carlito"/>
              </a:rPr>
              <a:t>Environments can </a:t>
            </a:r>
            <a:r>
              <a:rPr lang="en-US" sz="2800" spc="-5" dirty="0">
                <a:latin typeface="Carlito"/>
                <a:cs typeface="Carlito"/>
              </a:rPr>
              <a:t>be used </a:t>
            </a:r>
            <a:r>
              <a:rPr lang="en-US" sz="2800" spc="-15" dirty="0">
                <a:latin typeface="Carlito"/>
                <a:cs typeface="Carlito"/>
              </a:rPr>
              <a:t>to </a:t>
            </a:r>
            <a:r>
              <a:rPr lang="en-US" sz="2800" spc="-20" dirty="0">
                <a:latin typeface="Carlito"/>
                <a:cs typeface="Carlito"/>
              </a:rPr>
              <a:t>target different </a:t>
            </a:r>
            <a:r>
              <a:rPr lang="en-US" sz="2800" spc="-5" dirty="0">
                <a:latin typeface="Carlito"/>
                <a:cs typeface="Carlito"/>
              </a:rPr>
              <a:t>audiences  </a:t>
            </a:r>
            <a:r>
              <a:rPr lang="en-US" sz="2800" spc="-10" dirty="0">
                <a:latin typeface="Carlito"/>
                <a:cs typeface="Carlito"/>
              </a:rPr>
              <a:t>and/or </a:t>
            </a:r>
            <a:r>
              <a:rPr lang="en-US" sz="2800" spc="-20" dirty="0">
                <a:latin typeface="Carlito"/>
                <a:cs typeface="Carlito"/>
              </a:rPr>
              <a:t>for different </a:t>
            </a:r>
            <a:r>
              <a:rPr lang="en-US" sz="2800" spc="-10" dirty="0">
                <a:latin typeface="Carlito"/>
                <a:cs typeface="Carlito"/>
              </a:rPr>
              <a:t>purposes </a:t>
            </a:r>
            <a:r>
              <a:rPr lang="en-US" sz="2800" spc="-5" dirty="0">
                <a:latin typeface="Carlito"/>
                <a:cs typeface="Carlito"/>
              </a:rPr>
              <a:t>such as </a:t>
            </a:r>
            <a:r>
              <a:rPr lang="en-US" sz="2800" spc="-50" dirty="0">
                <a:latin typeface="Carlito"/>
                <a:cs typeface="Carlito"/>
              </a:rPr>
              <a:t>dev, </a:t>
            </a:r>
            <a:r>
              <a:rPr lang="en-US" sz="2800" spc="-20" dirty="0">
                <a:latin typeface="Carlito"/>
                <a:cs typeface="Carlito"/>
              </a:rPr>
              <a:t>test </a:t>
            </a:r>
            <a:r>
              <a:rPr lang="en-US" sz="2800" spc="-5" dirty="0">
                <a:latin typeface="Carlito"/>
                <a:cs typeface="Carlito"/>
              </a:rPr>
              <a:t>and  </a:t>
            </a:r>
            <a:r>
              <a:rPr lang="en-US" sz="2800" spc="-10" dirty="0">
                <a:latin typeface="Carlito"/>
                <a:cs typeface="Carlito"/>
              </a:rPr>
              <a:t>production.</a:t>
            </a:r>
            <a:endParaRPr lang="en-US" sz="2800" dirty="0">
              <a:latin typeface="Carlito"/>
              <a:cs typeface="Carlito"/>
            </a:endParaRP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20" dirty="0">
                <a:latin typeface="Carlito"/>
                <a:cs typeface="Carlito"/>
              </a:rPr>
              <a:t>Every </a:t>
            </a:r>
            <a:r>
              <a:rPr lang="en-US" sz="2800" spc="-15" dirty="0">
                <a:latin typeface="Carlito"/>
                <a:cs typeface="Carlito"/>
              </a:rPr>
              <a:t>tenant </a:t>
            </a:r>
            <a:r>
              <a:rPr lang="en-US" sz="2800" spc="-10" dirty="0">
                <a:latin typeface="Carlito"/>
                <a:cs typeface="Carlito"/>
              </a:rPr>
              <a:t>has </a:t>
            </a:r>
            <a:r>
              <a:rPr lang="en-US" sz="2800" spc="-5" dirty="0">
                <a:latin typeface="Carlito"/>
                <a:cs typeface="Carlito"/>
              </a:rPr>
              <a:t>a </a:t>
            </a:r>
            <a:r>
              <a:rPr lang="en-US" sz="2800" spc="-15" dirty="0">
                <a:latin typeface="Carlito"/>
                <a:cs typeface="Carlito"/>
              </a:rPr>
              <a:t>default environment,</a:t>
            </a:r>
            <a:r>
              <a:rPr lang="en-US" sz="2800" spc="100" dirty="0">
                <a:latin typeface="Carlito"/>
                <a:cs typeface="Carlito"/>
              </a:rPr>
              <a:t> </a:t>
            </a:r>
            <a:r>
              <a:rPr lang="en-US" sz="2800" spc="-15" dirty="0">
                <a:latin typeface="Carlito"/>
                <a:cs typeface="Carlito"/>
              </a:rPr>
              <a:t>created </a:t>
            </a:r>
            <a:r>
              <a:rPr lang="en-US" sz="2800" spc="-10" dirty="0">
                <a:latin typeface="Carlito"/>
                <a:cs typeface="Carlito"/>
              </a:rPr>
              <a:t>automatically</a:t>
            </a:r>
            <a:endParaRPr lang="en-US" sz="2800" dirty="0">
              <a:latin typeface="Carlito"/>
              <a:cs typeface="Carlito"/>
            </a:endParaRP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5" dirty="0">
                <a:latin typeface="Carlito"/>
                <a:cs typeface="Carlito"/>
              </a:rPr>
              <a:t>Common </a:t>
            </a:r>
            <a:r>
              <a:rPr lang="en-US" sz="2800" spc="-15" dirty="0">
                <a:latin typeface="Carlito"/>
                <a:cs typeface="Carlito"/>
              </a:rPr>
              <a:t>Data </a:t>
            </a:r>
            <a:r>
              <a:rPr lang="en-US" sz="2800" spc="-5" dirty="0">
                <a:latin typeface="Carlito"/>
                <a:cs typeface="Carlito"/>
              </a:rPr>
              <a:t>Service </a:t>
            </a:r>
            <a:r>
              <a:rPr lang="en-US" sz="2800" spc="-20" dirty="0">
                <a:latin typeface="Carlito"/>
                <a:cs typeface="Carlito"/>
              </a:rPr>
              <a:t>for </a:t>
            </a:r>
            <a:r>
              <a:rPr lang="en-US" sz="2800" spc="-10" dirty="0">
                <a:latin typeface="Carlito"/>
                <a:cs typeface="Carlito"/>
              </a:rPr>
              <a:t>Apps </a:t>
            </a:r>
            <a:r>
              <a:rPr lang="en-US" sz="2800" spc="-5" dirty="0">
                <a:latin typeface="Carlito"/>
                <a:cs typeface="Carlito"/>
              </a:rPr>
              <a:t>(CDS) </a:t>
            </a:r>
            <a:r>
              <a:rPr lang="en-US" sz="2800" spc="-10" dirty="0">
                <a:latin typeface="Carlito"/>
                <a:cs typeface="Carlito"/>
              </a:rPr>
              <a:t>databases </a:t>
            </a:r>
            <a:r>
              <a:rPr lang="en-US" sz="2800" spc="-15" dirty="0">
                <a:latin typeface="Carlito"/>
                <a:cs typeface="Carlito"/>
              </a:rPr>
              <a:t>are  created </a:t>
            </a:r>
            <a:r>
              <a:rPr lang="en-US" sz="2800" spc="-5" dirty="0">
                <a:latin typeface="Carlito"/>
                <a:cs typeface="Carlito"/>
              </a:rPr>
              <a:t>in the </a:t>
            </a:r>
            <a:r>
              <a:rPr lang="en-US" sz="2800" spc="-20" dirty="0">
                <a:latin typeface="Carlito"/>
                <a:cs typeface="Carlito"/>
              </a:rPr>
              <a:t>context </a:t>
            </a:r>
            <a:r>
              <a:rPr lang="en-US" sz="2800" spc="-5" dirty="0">
                <a:latin typeface="Carlito"/>
                <a:cs typeface="Carlito"/>
              </a:rPr>
              <a:t>of </a:t>
            </a:r>
            <a:r>
              <a:rPr lang="en-US" sz="2800" spc="-15" dirty="0">
                <a:latin typeface="Carlito"/>
                <a:cs typeface="Carlito"/>
              </a:rPr>
              <a:t>environments; </a:t>
            </a:r>
            <a:r>
              <a:rPr lang="en-US" sz="2800" spc="-5" dirty="0">
                <a:latin typeface="Carlito"/>
                <a:cs typeface="Carlito"/>
              </a:rPr>
              <a:t>one </a:t>
            </a:r>
            <a:r>
              <a:rPr lang="en-US" sz="2800" spc="-10" dirty="0">
                <a:latin typeface="Carlito"/>
                <a:cs typeface="Carlito"/>
              </a:rPr>
              <a:t>per  </a:t>
            </a:r>
            <a:r>
              <a:rPr lang="en-US" sz="2800" spc="-15" dirty="0">
                <a:latin typeface="Carlito"/>
                <a:cs typeface="Carlito"/>
              </a:rPr>
              <a:t>environment</a:t>
            </a:r>
            <a:r>
              <a:rPr lang="en-GB" sz="2800" spc="-15" dirty="0">
                <a:latin typeface="Calibri" panose="020F0502020204030204" pitchFamily="34" charset="0"/>
                <a:cs typeface="Latha" panose="020B0604020202020204" pitchFamily="34" charset="0"/>
              </a:rPr>
              <a:t>.</a:t>
            </a:r>
            <a:endParaRPr lang="en-US" sz="2800" dirty="0">
              <a:latin typeface="Carlito"/>
              <a:cs typeface="Carlito"/>
            </a:endParaRPr>
          </a:p>
        </p:txBody>
      </p:sp>
      <p:pic>
        <p:nvPicPr>
          <p:cNvPr id="8" name="Picture 7">
            <a:extLst>
              <a:ext uri="{FF2B5EF4-FFF2-40B4-BE49-F238E27FC236}">
                <a16:creationId xmlns:a16="http://schemas.microsoft.com/office/drawing/2014/main" id="{DB1698CC-8B4E-480E-8671-FBFA1C98C6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78711" y="5486499"/>
            <a:ext cx="1568531" cy="1282766"/>
          </a:xfrm>
          <a:prstGeom prst="rect">
            <a:avLst/>
          </a:prstGeom>
          <a:ln>
            <a:solidFill>
              <a:schemeClr val="accent2"/>
            </a:solidFill>
          </a:ln>
        </p:spPr>
      </p:pic>
    </p:spTree>
    <p:extLst>
      <p:ext uri="{BB962C8B-B14F-4D97-AF65-F5344CB8AC3E}">
        <p14:creationId xmlns:p14="http://schemas.microsoft.com/office/powerpoint/2010/main" val="164300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AABAF0CD-8DB0-4EAD-BDB6-E0544BDCE308}"/>
              </a:ext>
            </a:extLst>
          </p:cNvPr>
          <p:cNvPicPr>
            <a:picLocks noChangeAspect="1"/>
          </p:cNvPicPr>
          <p:nvPr/>
        </p:nvPicPr>
        <p:blipFill>
          <a:blip r:embed="rId3"/>
          <a:stretch>
            <a:fillRect/>
          </a:stretch>
        </p:blipFill>
        <p:spPr>
          <a:xfrm>
            <a:off x="5136264" y="977900"/>
            <a:ext cx="6738236" cy="5313165"/>
          </a:xfrm>
          <a:prstGeom prst="rect">
            <a:avLst/>
          </a:prstGeom>
        </p:spPr>
      </p:pic>
      <p:sp>
        <p:nvSpPr>
          <p:cNvPr id="5" name="Rectangle 4">
            <a:extLst>
              <a:ext uri="{FF2B5EF4-FFF2-40B4-BE49-F238E27FC236}">
                <a16:creationId xmlns:a16="http://schemas.microsoft.com/office/drawing/2014/main" id="{48512D64-87D1-4FCD-85D9-0ECAAF2BA465}"/>
              </a:ext>
            </a:extLst>
          </p:cNvPr>
          <p:cNvSpPr/>
          <p:nvPr/>
        </p:nvSpPr>
        <p:spPr>
          <a:xfrm>
            <a:off x="111785" y="2190234"/>
            <a:ext cx="5135830" cy="369332"/>
          </a:xfrm>
          <a:prstGeom prst="rect">
            <a:avLst/>
          </a:prstGeom>
        </p:spPr>
        <p:txBody>
          <a:bodyPr wrap="none">
            <a:spAutoFit/>
          </a:bodyPr>
          <a:lstStyle/>
          <a:p>
            <a:r>
              <a:rPr lang="en-GB" dirty="0">
                <a:hlinkClick r:id="rId2"/>
              </a:rPr>
              <a:t>https://docs.microsoft.com/en-gb/power-automate/</a:t>
            </a:r>
            <a:endParaRPr lang="en-GB" dirty="0"/>
          </a:p>
        </p:txBody>
      </p:sp>
      <p:sp>
        <p:nvSpPr>
          <p:cNvPr id="6" name="Title 1">
            <a:extLst>
              <a:ext uri="{FF2B5EF4-FFF2-40B4-BE49-F238E27FC236}">
                <a16:creationId xmlns:a16="http://schemas.microsoft.com/office/drawing/2014/main" id="{F1106605-5500-4EA0-B0FC-868085E6C98E}"/>
              </a:ext>
            </a:extLst>
          </p:cNvPr>
          <p:cNvSpPr>
            <a:spLocks noGrp="1"/>
          </p:cNvSpPr>
          <p:nvPr>
            <p:ph type="title"/>
          </p:nvPr>
        </p:nvSpPr>
        <p:spPr>
          <a:xfrm>
            <a:off x="297057" y="94734"/>
            <a:ext cx="10783228" cy="553998"/>
          </a:xfrm>
        </p:spPr>
        <p:txBody>
          <a:bodyPr>
            <a:noAutofit/>
          </a:bodyPr>
          <a:lstStyle/>
          <a:p>
            <a:r>
              <a:rPr lang="en-US" spc="-50" dirty="0">
                <a:ln w="3175">
                  <a:noFill/>
                </a:ln>
                <a:solidFill>
                  <a:schemeClr val="accent1"/>
                </a:solidFill>
                <a:latin typeface="+mn-lt"/>
                <a:ea typeface="+mn-ea"/>
                <a:cs typeface="Segoe UI" pitchFamily="34" charset="0"/>
              </a:rPr>
              <a:t>Reference</a:t>
            </a:r>
          </a:p>
        </p:txBody>
      </p:sp>
    </p:spTree>
    <p:extLst>
      <p:ext uri="{BB962C8B-B14F-4D97-AF65-F5344CB8AC3E}">
        <p14:creationId xmlns:p14="http://schemas.microsoft.com/office/powerpoint/2010/main" val="16844437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027FB160-CAA3-4BF7-9527-C3AED2212278}"/>
              </a:ext>
            </a:extLst>
          </p:cNvPr>
          <p:cNvSpPr/>
          <p:nvPr/>
        </p:nvSpPr>
        <p:spPr>
          <a:xfrm>
            <a:off x="0" y="280235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algn="ctr"/>
            <a:endParaRPr lang="en-GB" dirty="0">
              <a:solidFill>
                <a:schemeClr val="bg1"/>
              </a:solidFill>
            </a:endParaRPr>
          </a:p>
          <a:p>
            <a:pPr algn="ctr"/>
            <a:r>
              <a:rPr lang="en-GB" sz="2800" b="1" dirty="0">
                <a:solidFill>
                  <a:schemeClr val="bg1"/>
                </a:solidFill>
              </a:rPr>
              <a:t>Questions</a:t>
            </a:r>
            <a:endParaRPr sz="2800" b="1" dirty="0">
              <a:solidFill>
                <a:schemeClr val="bg1"/>
              </a:solidFill>
            </a:endParaRPr>
          </a:p>
        </p:txBody>
      </p:sp>
      <p:sp>
        <p:nvSpPr>
          <p:cNvPr id="3" name="Title 1">
            <a:extLst>
              <a:ext uri="{FF2B5EF4-FFF2-40B4-BE49-F238E27FC236}">
                <a16:creationId xmlns:a16="http://schemas.microsoft.com/office/drawing/2014/main" id="{79291ECA-2011-4927-A531-45CBF5D00640}"/>
              </a:ext>
            </a:extLst>
          </p:cNvPr>
          <p:cNvSpPr txBox="1">
            <a:spLocks/>
          </p:cNvSpPr>
          <p:nvPr/>
        </p:nvSpPr>
        <p:spPr>
          <a:xfrm>
            <a:off x="0" y="1640114"/>
            <a:ext cx="6968359" cy="39333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solidFill>
                  <a:schemeClr val="bg1"/>
                </a:solidFill>
              </a:rPr>
              <a:t>Customer Stories</a:t>
            </a:r>
            <a:endParaRPr lang="en-US" sz="2800" dirty="0">
              <a:solidFill>
                <a:schemeClr val="bg1"/>
              </a:solidFill>
            </a:endParaRPr>
          </a:p>
        </p:txBody>
      </p:sp>
    </p:spTree>
    <p:extLst>
      <p:ext uri="{BB962C8B-B14F-4D97-AF65-F5344CB8AC3E}">
        <p14:creationId xmlns:p14="http://schemas.microsoft.com/office/powerpoint/2010/main" val="86030705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extLst>
      <p:ext uri="{BB962C8B-B14F-4D97-AF65-F5344CB8AC3E}">
        <p14:creationId xmlns:p14="http://schemas.microsoft.com/office/powerpoint/2010/main" val="2447753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a:xfrm>
            <a:off x="366809" y="171453"/>
            <a:ext cx="8472312" cy="498598"/>
          </a:xfrm>
        </p:spPr>
        <p:txBody>
          <a:bodyPr/>
          <a:lstStyle/>
          <a:p>
            <a:r>
              <a:rPr lang="en-US" sz="3600" spc="-50" dirty="0">
                <a:solidFill>
                  <a:srgbClr val="418AB3"/>
                </a:solidFill>
                <a:ea typeface="+mj-ea"/>
                <a:cs typeface="+mj-cs"/>
              </a:rPr>
              <a:t>Environment key facts </a:t>
            </a:r>
          </a:p>
        </p:txBody>
      </p:sp>
      <p:pic>
        <p:nvPicPr>
          <p:cNvPr id="6" name="Picture 5">
            <a:extLst>
              <a:ext uri="{FF2B5EF4-FFF2-40B4-BE49-F238E27FC236}">
                <a16:creationId xmlns:a16="http://schemas.microsoft.com/office/drawing/2014/main" id="{733DE6E5-693D-49AC-A66B-9101EEF7B2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1002" y="3041955"/>
            <a:ext cx="6589924" cy="3722427"/>
          </a:xfrm>
          <a:prstGeom prst="rect">
            <a:avLst/>
          </a:prstGeom>
          <a:ln>
            <a:solidFill>
              <a:srgbClr val="000000"/>
            </a:solidFill>
          </a:ln>
        </p:spPr>
      </p:pic>
      <p:sp>
        <p:nvSpPr>
          <p:cNvPr id="7" name="Rectangle 6">
            <a:extLst>
              <a:ext uri="{FF2B5EF4-FFF2-40B4-BE49-F238E27FC236}">
                <a16:creationId xmlns:a16="http://schemas.microsoft.com/office/drawing/2014/main" id="{15448F28-35E1-4FDD-AF58-1B5B3446CD25}"/>
              </a:ext>
            </a:extLst>
          </p:cNvPr>
          <p:cNvSpPr/>
          <p:nvPr/>
        </p:nvSpPr>
        <p:spPr>
          <a:xfrm>
            <a:off x="495870" y="3041955"/>
            <a:ext cx="4968932" cy="3477875"/>
          </a:xfrm>
          <a:prstGeom prst="rect">
            <a:avLst/>
          </a:prstGeom>
        </p:spPr>
        <p:txBody>
          <a:bodyPr wrap="square">
            <a:spAutoFit/>
          </a:bodyPr>
          <a:lstStyle/>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Every tenant has a Default environment where all licensed Power Apps and Power Automate users can create apps &amp; flows</a:t>
            </a:r>
          </a:p>
          <a:p>
            <a:pPr marL="342900" indent="-342900" algn="just" defTabSz="1219170">
              <a:buFont typeface="Wingdings" panose="05000000000000000000" pitchFamily="2" charset="2"/>
              <a:buChar char="ü"/>
            </a:pP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Non-default environments offer more control around permissions</a:t>
            </a:r>
          </a:p>
          <a:p>
            <a:pPr marL="342900" indent="-342900" algn="just" defTabSz="1219170">
              <a:buFont typeface="Wingdings" panose="05000000000000000000" pitchFamily="2" charset="2"/>
              <a:buChar char="ü"/>
            </a:pP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Non-default environment creation can be restricted to only global and service admins from the Power Platform admin center: </a:t>
            </a:r>
            <a:r>
              <a:rPr lang="en-US" sz="2000" dirty="0">
                <a:solidFill>
                  <a:prstClr val="black"/>
                </a:solidFill>
                <a:latin typeface="Segoe UI Light"/>
                <a:hlinkClick r:id="rId4"/>
              </a:rPr>
              <a:t>https://aka.ms/ppac</a:t>
            </a:r>
            <a:r>
              <a:rPr lang="en-US" sz="2000" dirty="0">
                <a:solidFill>
                  <a:prstClr val="black"/>
                </a:solidFill>
                <a:latin typeface="Segoe UI Light"/>
              </a:rPr>
              <a:t> </a:t>
            </a:r>
          </a:p>
        </p:txBody>
      </p:sp>
      <p:sp>
        <p:nvSpPr>
          <p:cNvPr id="8" name="Rectangle 7">
            <a:extLst>
              <a:ext uri="{FF2B5EF4-FFF2-40B4-BE49-F238E27FC236}">
                <a16:creationId xmlns:a16="http://schemas.microsoft.com/office/drawing/2014/main" id="{EB6930EF-7D81-4BAA-B7E7-11287C864FF2}"/>
              </a:ext>
            </a:extLst>
          </p:cNvPr>
          <p:cNvSpPr/>
          <p:nvPr/>
        </p:nvSpPr>
        <p:spPr>
          <a:xfrm>
            <a:off x="495870" y="1246709"/>
            <a:ext cx="11200263" cy="1631216"/>
          </a:xfrm>
          <a:prstGeom prst="rect">
            <a:avLst/>
          </a:prstGeom>
        </p:spPr>
        <p:txBody>
          <a:bodyPr wrap="square">
            <a:spAutoFit/>
          </a:bodyPr>
          <a:lstStyle/>
          <a:p>
            <a:pPr marL="342900" indent="-342900"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Environments are tied to a geographic location that is configured at the time the environment is created</a:t>
            </a:r>
            <a:br>
              <a:rPr lang="en-US" sz="2000" dirty="0">
                <a:solidFill>
                  <a:prstClr val="black"/>
                </a:solidFill>
                <a:latin typeface="Calibri" panose="020F0502020204030204" pitchFamily="34" charset="0"/>
                <a:cs typeface="Calibri" panose="020F0502020204030204" pitchFamily="34" charset="0"/>
              </a:rPr>
            </a:b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Environments can be used to target different audiences and/or for different purposes such as dev, test and production</a:t>
            </a:r>
          </a:p>
        </p:txBody>
      </p:sp>
    </p:spTree>
    <p:extLst>
      <p:ext uri="{BB962C8B-B14F-4D97-AF65-F5344CB8AC3E}">
        <p14:creationId xmlns:p14="http://schemas.microsoft.com/office/powerpoint/2010/main" val="847600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B322-EC12-4BD9-AEB4-6811504AB9EA}"/>
              </a:ext>
            </a:extLst>
          </p:cNvPr>
          <p:cNvSpPr>
            <a:spLocks noGrp="1"/>
          </p:cNvSpPr>
          <p:nvPr>
            <p:ph type="title"/>
          </p:nvPr>
        </p:nvSpPr>
        <p:spPr>
          <a:xfrm>
            <a:off x="489079" y="228603"/>
            <a:ext cx="11296416" cy="498598"/>
          </a:xfrm>
        </p:spPr>
        <p:txBody>
          <a:bodyPr/>
          <a:lstStyle/>
          <a:p>
            <a:r>
              <a:rPr lang="en-US" sz="3600" spc="-50" dirty="0">
                <a:solidFill>
                  <a:srgbClr val="418AB3"/>
                </a:solidFill>
                <a:ea typeface="+mj-ea"/>
                <a:cs typeface="+mj-cs"/>
              </a:rPr>
              <a:t>Types of environments</a:t>
            </a:r>
          </a:p>
        </p:txBody>
      </p:sp>
      <p:graphicFrame>
        <p:nvGraphicFramePr>
          <p:cNvPr id="4" name="Table 3">
            <a:extLst>
              <a:ext uri="{FF2B5EF4-FFF2-40B4-BE49-F238E27FC236}">
                <a16:creationId xmlns:a16="http://schemas.microsoft.com/office/drawing/2014/main" id="{3F348A8F-B674-44BF-8ED5-55DDEBF958ED}"/>
              </a:ext>
            </a:extLst>
          </p:cNvPr>
          <p:cNvGraphicFramePr>
            <a:graphicFrameLocks noGrp="1"/>
          </p:cNvGraphicFramePr>
          <p:nvPr>
            <p:extLst>
              <p:ext uri="{D42A27DB-BD31-4B8C-83A1-F6EECF244321}">
                <p14:modId xmlns:p14="http://schemas.microsoft.com/office/powerpoint/2010/main" val="726391579"/>
              </p:ext>
            </p:extLst>
          </p:nvPr>
        </p:nvGraphicFramePr>
        <p:xfrm>
          <a:off x="911424" y="1124745"/>
          <a:ext cx="10177131" cy="4323375"/>
        </p:xfrm>
        <a:graphic>
          <a:graphicData uri="http://schemas.openxmlformats.org/drawingml/2006/table">
            <a:tbl>
              <a:tblPr firstRow="1" bandRow="1">
                <a:tableStyleId>{21E4AEA4-8DFA-4A89-87EB-49C32662AFE0}</a:tableStyleId>
              </a:tblPr>
              <a:tblGrid>
                <a:gridCol w="2885176">
                  <a:extLst>
                    <a:ext uri="{9D8B030D-6E8A-4147-A177-3AD203B41FA5}">
                      <a16:colId xmlns:a16="http://schemas.microsoft.com/office/drawing/2014/main" val="1511346437"/>
                    </a:ext>
                  </a:extLst>
                </a:gridCol>
                <a:gridCol w="7291955">
                  <a:extLst>
                    <a:ext uri="{9D8B030D-6E8A-4147-A177-3AD203B41FA5}">
                      <a16:colId xmlns:a16="http://schemas.microsoft.com/office/drawing/2014/main" val="4013040"/>
                    </a:ext>
                  </a:extLst>
                </a:gridCol>
              </a:tblGrid>
              <a:tr h="462494">
                <a:tc>
                  <a:txBody>
                    <a:bodyPr/>
                    <a:lstStyle/>
                    <a:p>
                      <a:r>
                        <a:rPr lang="en-US" sz="1800">
                          <a:latin typeface="Calibri" panose="020F0502020204030204" pitchFamily="34" charset="0"/>
                          <a:cs typeface="Calibri" panose="020F0502020204030204" pitchFamily="34" charset="0"/>
                        </a:rPr>
                        <a:t>Type</a:t>
                      </a:r>
                    </a:p>
                  </a:txBody>
                  <a:tcPr marL="121920" marR="121920" marT="60960" marB="60960"/>
                </a:tc>
                <a:tc>
                  <a:txBody>
                    <a:bodyPr/>
                    <a:lstStyle/>
                    <a:p>
                      <a:r>
                        <a:rPr lang="en-US" sz="1800">
                          <a:latin typeface="Calibri" panose="020F0502020204030204" pitchFamily="34" charset="0"/>
                          <a:cs typeface="Calibri" panose="020F0502020204030204" pitchFamily="34" charset="0"/>
                        </a:rPr>
                        <a:t>Description</a:t>
                      </a:r>
                    </a:p>
                  </a:txBody>
                  <a:tcPr marL="121920" marR="121920" marT="60960" marB="60960"/>
                </a:tc>
                <a:extLst>
                  <a:ext uri="{0D108BD9-81ED-4DB2-BD59-A6C34878D82A}">
                    <a16:rowId xmlns:a16="http://schemas.microsoft.com/office/drawing/2014/main" val="3667325565"/>
                  </a:ext>
                </a:extLst>
              </a:tr>
              <a:tr h="462494">
                <a:tc>
                  <a:txBody>
                    <a:bodyPr/>
                    <a:lstStyle/>
                    <a:p>
                      <a:r>
                        <a:rPr lang="en-US" sz="1800">
                          <a:latin typeface="Calibri" panose="020F0502020204030204" pitchFamily="34" charset="0"/>
                          <a:cs typeface="Calibri" panose="020F0502020204030204" pitchFamily="34" charset="0"/>
                        </a:rPr>
                        <a:t>Trial</a:t>
                      </a:r>
                    </a:p>
                  </a:txBody>
                  <a:tcPr marL="121920" marR="121920" marT="60960" marB="60960"/>
                </a:tc>
                <a:tc>
                  <a:txBody>
                    <a:bodyPr/>
                    <a:lstStyle/>
                    <a:p>
                      <a:r>
                        <a:rPr lang="en-US" sz="1800">
                          <a:latin typeface="Calibri" panose="020F0502020204030204" pitchFamily="34" charset="0"/>
                          <a:cs typeface="Calibri" panose="020F0502020204030204" pitchFamily="34" charset="0"/>
                        </a:rPr>
                        <a:t>Expire after 30 days, limit 1 per user</a:t>
                      </a:r>
                    </a:p>
                  </a:txBody>
                  <a:tcPr marL="121920" marR="121920" marT="60960" marB="60960"/>
                </a:tc>
                <a:extLst>
                  <a:ext uri="{0D108BD9-81ED-4DB2-BD59-A6C34878D82A}">
                    <a16:rowId xmlns:a16="http://schemas.microsoft.com/office/drawing/2014/main" val="1708479154"/>
                  </a:ext>
                </a:extLst>
              </a:tr>
              <a:tr h="849331">
                <a:tc>
                  <a:txBody>
                    <a:bodyPr/>
                    <a:lstStyle/>
                    <a:p>
                      <a:r>
                        <a:rPr lang="en-US" sz="1800">
                          <a:latin typeface="Calibri" panose="020F0502020204030204" pitchFamily="34" charset="0"/>
                          <a:cs typeface="Calibri" panose="020F0502020204030204" pitchFamily="34" charset="0"/>
                        </a:rPr>
                        <a:t>Developer</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One per user - community program – single user  </a:t>
                      </a:r>
                      <a:r>
                        <a:rPr lang="en-US" sz="1800" dirty="0">
                          <a:latin typeface="Calibri" panose="020F0502020204030204" pitchFamily="34" charset="0"/>
                          <a:cs typeface="Calibri" panose="020F0502020204030204" pitchFamily="34" charset="0"/>
                          <a:hlinkClick r:id="rId3"/>
                        </a:rPr>
                        <a:t>http://aka.ms/powerappcommunityplan</a:t>
                      </a:r>
                      <a:endParaRPr lang="en-US" sz="18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a16="http://schemas.microsoft.com/office/drawing/2014/main" val="2923913968"/>
                  </a:ext>
                </a:extLst>
              </a:tr>
              <a:tr h="1043281">
                <a:tc>
                  <a:txBody>
                    <a:bodyPr/>
                    <a:lstStyle/>
                    <a:p>
                      <a:r>
                        <a:rPr lang="en-US" sz="1800">
                          <a:latin typeface="Calibri" panose="020F0502020204030204" pitchFamily="34" charset="0"/>
                          <a:cs typeface="Calibri" panose="020F0502020204030204" pitchFamily="34" charset="0"/>
                        </a:rPr>
                        <a:t>Default</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Every tenant has one default environment – useful for personal productivity assets</a:t>
                      </a:r>
                    </a:p>
                  </a:txBody>
                  <a:tcPr marL="121920" marR="121920" marT="60960" marB="60960"/>
                </a:tc>
                <a:extLst>
                  <a:ext uri="{0D108BD9-81ED-4DB2-BD59-A6C34878D82A}">
                    <a16:rowId xmlns:a16="http://schemas.microsoft.com/office/drawing/2014/main" val="1730067414"/>
                  </a:ext>
                </a:extLst>
              </a:tr>
              <a:tr h="1043281">
                <a:tc>
                  <a:txBody>
                    <a:bodyPr/>
                    <a:lstStyle/>
                    <a:p>
                      <a:r>
                        <a:rPr lang="en-US" sz="1800" dirty="0">
                          <a:latin typeface="Calibri" panose="020F0502020204030204" pitchFamily="34" charset="0"/>
                          <a:cs typeface="Calibri" panose="020F0502020204030204" pitchFamily="34" charset="0"/>
                        </a:rPr>
                        <a:t>Sandbox</a:t>
                      </a:r>
                    </a:p>
                  </a:txBody>
                  <a:tcPr marL="121920" marR="121920" marT="60960" marB="60960"/>
                </a:tc>
                <a:tc>
                  <a:txBody>
                    <a:bodyPr/>
                    <a:lstStyle/>
                    <a:p>
                      <a:r>
                        <a:rPr lang="en-US" sz="1800">
                          <a:latin typeface="Calibri" panose="020F0502020204030204" pitchFamily="34" charset="0"/>
                          <a:cs typeface="Calibri" panose="020F0502020204030204" pitchFamily="34" charset="0"/>
                        </a:rPr>
                        <a:t>Non-production environment enables some additional options like copy and reset</a:t>
                      </a:r>
                    </a:p>
                  </a:txBody>
                  <a:tcPr marL="121920" marR="121920" marT="60960" marB="60960"/>
                </a:tc>
                <a:extLst>
                  <a:ext uri="{0D108BD9-81ED-4DB2-BD59-A6C34878D82A}">
                    <a16:rowId xmlns:a16="http://schemas.microsoft.com/office/drawing/2014/main" val="1109713178"/>
                  </a:ext>
                </a:extLst>
              </a:tr>
              <a:tr h="462494">
                <a:tc>
                  <a:txBody>
                    <a:bodyPr/>
                    <a:lstStyle/>
                    <a:p>
                      <a:r>
                        <a:rPr lang="en-US" sz="1800">
                          <a:latin typeface="Calibri" panose="020F0502020204030204" pitchFamily="34" charset="0"/>
                          <a:cs typeface="Calibri" panose="020F0502020204030204" pitchFamily="34" charset="0"/>
                        </a:rPr>
                        <a:t>Production</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Non-expiring full environment</a:t>
                      </a:r>
                    </a:p>
                  </a:txBody>
                  <a:tcPr marL="121920" marR="121920" marT="60960" marB="60960"/>
                </a:tc>
                <a:extLst>
                  <a:ext uri="{0D108BD9-81ED-4DB2-BD59-A6C34878D82A}">
                    <a16:rowId xmlns:a16="http://schemas.microsoft.com/office/drawing/2014/main" val="86961188"/>
                  </a:ext>
                </a:extLst>
              </a:tr>
            </a:tbl>
          </a:graphicData>
        </a:graphic>
      </p:graphicFrame>
    </p:spTree>
    <p:extLst>
      <p:ext uri="{BB962C8B-B14F-4D97-AF65-F5344CB8AC3E}">
        <p14:creationId xmlns:p14="http://schemas.microsoft.com/office/powerpoint/2010/main" val="109670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MicrosoftDynamicsCRM_TDM_Deck EXAMPLE STYL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1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6.xml><?xml version="1.0" encoding="utf-8"?>
<a:theme xmlns:a="http://schemas.openxmlformats.org/drawingml/2006/main" name="2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8.xml><?xml version="1.0" encoding="utf-8"?>
<a:theme xmlns:a="http://schemas.openxmlformats.org/drawingml/2006/main" name="1_Dynamics 365">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9.xml><?xml version="1.0" encoding="utf-8"?>
<a:theme xmlns:a="http://schemas.openxmlformats.org/drawingml/2006/main" name="2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docProps/app.xml><?xml version="1.0" encoding="utf-8"?>
<Properties xmlns="http://schemas.openxmlformats.org/officeDocument/2006/extended-properties" xmlns:vt="http://schemas.openxmlformats.org/officeDocument/2006/docPropsVTypes">
  <Template/>
  <TotalTime>677</TotalTime>
  <Words>5335</Words>
  <Application>Microsoft Office PowerPoint</Application>
  <PresentationFormat>Widescreen</PresentationFormat>
  <Paragraphs>894</Paragraphs>
  <Slides>73</Slides>
  <Notes>49</Notes>
  <HiddenSlides>0</HiddenSlides>
  <MMClips>0</MMClips>
  <ScaleCrop>false</ScaleCrop>
  <HeadingPairs>
    <vt:vector size="6" baseType="variant">
      <vt:variant>
        <vt:lpstr>Fonts Used</vt:lpstr>
      </vt:variant>
      <vt:variant>
        <vt:i4>14</vt:i4>
      </vt:variant>
      <vt:variant>
        <vt:lpstr>Theme</vt:lpstr>
      </vt:variant>
      <vt:variant>
        <vt:i4>12</vt:i4>
      </vt:variant>
      <vt:variant>
        <vt:lpstr>Slide Titles</vt:lpstr>
      </vt:variant>
      <vt:variant>
        <vt:i4>73</vt:i4>
      </vt:variant>
    </vt:vector>
  </HeadingPairs>
  <TitlesOfParts>
    <vt:vector size="99" baseType="lpstr">
      <vt:lpstr>Arial</vt:lpstr>
      <vt:lpstr>Calibri</vt:lpstr>
      <vt:lpstr>Calibri Light</vt:lpstr>
      <vt:lpstr>Carlito</vt:lpstr>
      <vt:lpstr>Consolas</vt:lpstr>
      <vt:lpstr>Proxima Nova</vt:lpstr>
      <vt:lpstr>Proxima Nova Semibold</vt:lpstr>
      <vt:lpstr>Segoe UI</vt:lpstr>
      <vt:lpstr>Segoe UI Light</vt:lpstr>
      <vt:lpstr>Segoe UI Semibold</vt:lpstr>
      <vt:lpstr>Segoe UI Semilight</vt:lpstr>
      <vt:lpstr>Times New Roman</vt:lpstr>
      <vt:lpstr>Trebuchet MS</vt:lpstr>
      <vt:lpstr>Wingdings</vt:lpstr>
      <vt:lpstr>Office Theme</vt:lpstr>
      <vt:lpstr>1_M365 PPT Template - 2017</vt:lpstr>
      <vt:lpstr>Black Template</vt:lpstr>
      <vt:lpstr>Light Gray Template</vt:lpstr>
      <vt:lpstr>5-50203_Microsoft_Ignite_Template</vt:lpstr>
      <vt:lpstr>2_Office Theme</vt:lpstr>
      <vt:lpstr>5_Dynamics 365</vt:lpstr>
      <vt:lpstr>1_Dynamics 365</vt:lpstr>
      <vt:lpstr>2_M365 PPT Template - 2017</vt:lpstr>
      <vt:lpstr>3_Office Theme</vt:lpstr>
      <vt:lpstr>MicrosoftDynamicsCRM_TDM_Deck EXAMPLE STYLE</vt:lpstr>
      <vt:lpstr>4_Office Theme</vt:lpstr>
      <vt:lpstr>PowerPoint Presentation</vt:lpstr>
      <vt:lpstr>Course Overview</vt:lpstr>
      <vt:lpstr>PowerPoint Presentation</vt:lpstr>
      <vt:lpstr>Agenda</vt:lpstr>
      <vt:lpstr> AN OVERVIEW OF  MICROSOFT POWER  PLATFORM ARCHITECTURE</vt:lpstr>
      <vt:lpstr>Know your environments</vt:lpstr>
      <vt:lpstr>Know your environments</vt:lpstr>
      <vt:lpstr>Environment key facts </vt:lpstr>
      <vt:lpstr>Types of environments</vt:lpstr>
      <vt:lpstr>Establish an environment strategy</vt:lpstr>
      <vt:lpstr>Default Environment</vt:lpstr>
      <vt:lpstr>Power Platform Environments are built on Azure</vt:lpstr>
      <vt:lpstr>Office 365 Tenant and Default Environment</vt:lpstr>
      <vt:lpstr>Default Environment embedded connections</vt:lpstr>
      <vt:lpstr>Environment Permissions in Default</vt:lpstr>
      <vt:lpstr>Using On Premise Data</vt:lpstr>
      <vt:lpstr>Example environment strategy</vt:lpstr>
      <vt:lpstr>Provisioning New Environments</vt:lpstr>
      <vt:lpstr>Data Loss Prevention</vt:lpstr>
      <vt:lpstr>SECURING YOUR  ENVIRONMENTS</vt:lpstr>
      <vt:lpstr>The 5 layers of security</vt:lpstr>
      <vt:lpstr>The 5 layers of security + the one that maters most</vt:lpstr>
      <vt:lpstr>#1 - Conditional service access</vt:lpstr>
      <vt:lpstr>#2-4   Environment security and access control</vt:lpstr>
      <vt:lpstr>Security with CDS in an environment</vt:lpstr>
      <vt:lpstr>Key out-of-box security roles you need to know</vt:lpstr>
      <vt:lpstr>#5 Cross-tenant inbound &amp; outbound restrictions</vt:lpstr>
      <vt:lpstr>Cross Tenant Access – Restrict outbound</vt:lpstr>
      <vt:lpstr>Cross Tenant Access – Restrict inbound</vt:lpstr>
      <vt:lpstr>Prevent data leakage  with DLP policies</vt:lpstr>
      <vt:lpstr>Applying to environments</vt:lpstr>
      <vt:lpstr>Setup data loss prevention (DLP) policies</vt:lpstr>
      <vt:lpstr>Setup data loss prevention (DLP) policies</vt:lpstr>
      <vt:lpstr>Setup data loss prevention (DLP) policies</vt:lpstr>
      <vt:lpstr>Monitor</vt:lpstr>
      <vt:lpstr>Admin reporting and analytics in the Power Platform admin center</vt:lpstr>
      <vt:lpstr>Logs &amp; analytics – see what’s happening</vt:lpstr>
      <vt:lpstr>Logs &amp; analytics – see what’s happening</vt:lpstr>
      <vt:lpstr>Logs &amp; analytics – see what’s happening</vt:lpstr>
      <vt:lpstr>Office Audit</vt:lpstr>
      <vt:lpstr>Configure audit logs</vt:lpstr>
      <vt:lpstr>Office 365 Activity Logging</vt:lpstr>
      <vt:lpstr>Which activity logs are supported?</vt:lpstr>
      <vt:lpstr>Logs &amp; analytics – see what’s happening</vt:lpstr>
      <vt:lpstr>Logs &amp; analytics – see what’s happening</vt:lpstr>
      <vt:lpstr>Enable Office 365 activity logging</vt:lpstr>
      <vt:lpstr>Build flows to alert on key audit events</vt:lpstr>
      <vt:lpstr>CDS Auditing</vt:lpstr>
      <vt:lpstr>Enable CDS auditing for the environment</vt:lpstr>
      <vt:lpstr>Enable for Entity and Field</vt:lpstr>
      <vt:lpstr>Alert &amp; act on that activity</vt:lpstr>
      <vt:lpstr>Leverage management connectors &amp; PowerShell as powerful reporting tools + tools for action</vt:lpstr>
      <vt:lpstr>Establish and automate your audit process</vt:lpstr>
      <vt:lpstr>Welcome new makers and identify champions</vt:lpstr>
      <vt:lpstr>Power Automate Analytics </vt:lpstr>
      <vt:lpstr>UI Flows  </vt:lpstr>
      <vt:lpstr>Robotic Process Automation (RPA)</vt:lpstr>
      <vt:lpstr>Bridging Automation Across API and non-API based apps</vt:lpstr>
      <vt:lpstr>Introducing RPA with Power Automate: Automate Apps with Robotic Process Automation (RPA) Capabilities</vt:lpstr>
      <vt:lpstr>When and why should you use UI  Flows?</vt:lpstr>
      <vt:lpstr>Power Automate With Attended and Unattended RPA Automation whether you’re logged in or not</vt:lpstr>
      <vt:lpstr>Power Automate for desktop apps or web apps</vt:lpstr>
      <vt:lpstr>Prerequisites</vt:lpstr>
      <vt:lpstr>Limitations</vt:lpstr>
      <vt:lpstr>Setup Environment</vt:lpstr>
      <vt:lpstr>Setup Environment</vt:lpstr>
      <vt:lpstr>PowerPoint Presentation</vt:lpstr>
      <vt:lpstr>Best Practices</vt:lpstr>
      <vt:lpstr>Best Practices for Flow Authoring</vt:lpstr>
      <vt:lpstr>Reference</vt:lpstr>
      <vt:lpstr>PowerPoint Presentation</vt:lpstr>
      <vt:lpstr>PowerPoint Presentation</vt:lpstr>
      <vt:lpstr>Jenkins 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117</cp:revision>
  <dcterms:created xsi:type="dcterms:W3CDTF">2020-02-12T12:44:10Z</dcterms:created>
  <dcterms:modified xsi:type="dcterms:W3CDTF">2020-05-14T03:48:17Z</dcterms:modified>
</cp:coreProperties>
</file>